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_rels/.rels" ContentType="application/vnd.openxmlformats-package.relationships+xml"/>
  <Override PartName="/ppt/notesSlides/_rels/notesSlide5.xml.rels" ContentType="application/vnd.openxmlformats-package.relationships+xml"/>
  <Override PartName="/ppt/notesSlides/_rels/notesSlide1.xml.rels" ContentType="application/vnd.openxmlformats-package.relationships+xml"/>
  <Override PartName="/ppt/notesSlides/_rels/notesSlide17.xml.rels" ContentType="application/vnd.openxmlformats-package.relationships+xml"/>
  <Override PartName="/ppt/notesSlides/_rels/notesSlide4.xml.rels" ContentType="application/vnd.openxmlformats-package.relationships+xml"/>
  <Override PartName="/ppt/notesSlides/notesSlide5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4.xml" ContentType="application/vnd.openxmlformats-officedocument.presentationml.notesSlide+xml"/>
  <Override PartName="/ppt/slides/_rels/slide20.xml.rels" ContentType="application/vnd.openxmlformats-package.relationships+xml"/>
  <Override PartName="/ppt/slides/_rels/slide16.xml.rels" ContentType="application/vnd.openxmlformats-package.relationships+xml"/>
  <Override PartName="/ppt/slides/_rels/slide15.xml.rels" ContentType="application/vnd.openxmlformats-package.relationships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19.xml.rels" ContentType="application/vnd.openxmlformats-package.relationships+xml"/>
  <Override PartName="/ppt/slides/_rels/slide12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3.xml.rels" ContentType="application/vnd.openxmlformats-package.relationships+xml"/>
  <Override PartName="/ppt/slides/_rels/slide8.xml.rels" ContentType="application/vnd.openxmlformats-package.relationships+xml"/>
  <Override PartName="/ppt/slides/_rels/slide1.xml.rels" ContentType="application/vnd.openxmlformats-package.relationships+xml"/>
  <Override PartName="/ppt/slides/_rels/slide9.xml.rels" ContentType="application/vnd.openxmlformats-package.relationships+xml"/>
  <Override PartName="/ppt/slides/_rels/slide2.xml.rels" ContentType="application/vnd.openxmlformats-package.relationships+xml"/>
  <Override PartName="/ppt/slides/_rels/slide17.xml.rels" ContentType="application/vnd.openxmlformats-package.relationships+xml"/>
  <Override PartName="/ppt/slides/_rels/slide10.xml.rels" ContentType="application/vnd.openxmlformats-package.relationships+xml"/>
  <Override PartName="/ppt/slides/_rels/slide18.xml.rels" ContentType="application/vnd.openxmlformats-package.relationships+xml"/>
  <Override PartName="/ppt/slides/_rels/slide11.xml.rels" ContentType="application/vnd.openxmlformats-package.relationships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19.xml" ContentType="application/vnd.openxmlformats-officedocument.presentationml.slide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presentation.xml" ContentType="application/vnd.openxmlformats-officedocument.presentationml.presentation.main+xml"/>
  <Override PartName="/ppt/slideMasters/slideMaster3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_rels/slideMaster3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slideMaster2.xml" ContentType="application/vnd.openxmlformats-officedocument.presentationml.slideMaster+xml"/>
  <Override PartName="/ppt/theme/theme4.xml" ContentType="application/vnd.openxmlformats-officedocument.theme+xml"/>
  <Override PartName="/ppt/theme/theme3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_rels/presentation.xml.rels" ContentType="application/vnd.openxmlformats-package.relationships+xml"/>
  <Override PartName="/ppt/media/image32.png" ContentType="image/png"/>
  <Override PartName="/ppt/media/image31.png" ContentType="image/png"/>
  <Override PartName="/ppt/media/image30.png" ContentType="image/png"/>
  <Override PartName="/ppt/media/image29.png" ContentType="image/png"/>
  <Override PartName="/ppt/media/image28.png" ContentType="image/png"/>
  <Override PartName="/ppt/media/image27.png" ContentType="image/png"/>
  <Override PartName="/ppt/media/image26.png" ContentType="image/png"/>
  <Override PartName="/ppt/media/image25.png" ContentType="image/png"/>
  <Override PartName="/ppt/media/image11.png" ContentType="image/png"/>
  <Override PartName="/ppt/media/image24.png" ContentType="image/png"/>
  <Override PartName="/ppt/media/image9.png" ContentType="image/png"/>
  <Override PartName="/ppt/media/image10.png" ContentType="image/png"/>
  <Override PartName="/ppt/media/image2.png" ContentType="image/png"/>
  <Override PartName="/ppt/media/image7.png" ContentType="image/png"/>
  <Override PartName="/ppt/media/image22.png" ContentType="image/png"/>
  <Override PartName="/ppt/media/image1.png" ContentType="image/png"/>
  <Override PartName="/ppt/media/image21.png" ContentType="image/png"/>
  <Override PartName="/ppt/media/image3.png" ContentType="image/png"/>
  <Override PartName="/ppt/media/image8.png" ContentType="image/png"/>
  <Override PartName="/ppt/media/image23.png" ContentType="image/png"/>
  <Override PartName="/ppt/media/image4.wmf" ContentType="image/x-wmf"/>
  <Override PartName="/ppt/media/image6.wmf" ContentType="image/x-wmf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media/image19.png" ContentType="image/png"/>
  <Override PartName="/ppt/media/image5.png" ContentType="image/png"/>
  <Override PartName="/ppt/media/image20.png" ContentType="image/png"/>
  <Override PartName="/ppt/slideLayouts/slideLayout36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_rels/slideLayout36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x="12192000" cy="6858000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4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fr-FR" sz="1800" spc="-1" strike="noStrike">
                <a:solidFill>
                  <a:srgbClr val="000000"/>
                </a:solidFill>
                <a:latin typeface="Calibri"/>
              </a:rPr>
              <a:t>Click to move the slide</a:t>
            </a:r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2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23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US" sz="1400" spc="-1" strike="noStrike">
                <a:latin typeface="Times New Roman"/>
              </a:rPr>
              <a:t>&lt;header&gt;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24" name="PlaceHolder 4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25" name="PlaceHolder 5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26" name="PlaceHolder 6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 algn="r"/>
            <a:fld id="{ECC21BAC-1664-45CA-8801-1A2119E16440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</p:spPr>
      </p:sp>
      <p:sp>
        <p:nvSpPr>
          <p:cNvPr id="217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r>
              <a:rPr b="0" lang="en-US" sz="2000" spc="-1" strike="noStrike">
                <a:latin typeface="Arial"/>
              </a:rPr>
              <a:t>4 ergo dispo</a:t>
            </a:r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7 ergo physique</a:t>
            </a:r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10 Conseil</a:t>
            </a: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1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</p:spPr>
      </p:sp>
      <p:sp>
        <p:nvSpPr>
          <p:cNvPr id="223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pPr marL="216000" indent="-216000">
              <a:lnSpc>
                <a:spcPct val="90000"/>
              </a:lnSpc>
              <a:spcBef>
                <a:spcPts val="1417"/>
              </a:spcBef>
            </a:pPr>
            <a:r>
              <a:rPr b="0" lang="en-US" sz="2000" spc="-1" strike="noStrike">
                <a:latin typeface="Arial"/>
              </a:rPr>
              <a:t>Touche Maintenue vs Tappée (win + alt + Ctr)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90000"/>
              </a:lnSpc>
              <a:spcBef>
                <a:spcPts val="1417"/>
              </a:spcBef>
            </a:pPr>
            <a:r>
              <a:rPr b="0" lang="en-US" sz="2000" spc="-1" strike="noStrike">
                <a:latin typeface="Arial"/>
              </a:rPr>
              <a:t>Multi  (numpad / fn)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90000"/>
              </a:lnSpc>
              <a:spcBef>
                <a:spcPts val="1417"/>
              </a:spcBef>
            </a:pPr>
            <a:r>
              <a:rPr b="0" lang="en-US" sz="2000" spc="-1" strike="noStrike">
                <a:latin typeface="Arial"/>
              </a:rPr>
              <a:t>Macro (sp = space )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90000"/>
              </a:lnSpc>
              <a:spcBef>
                <a:spcPts val="1134"/>
              </a:spcBef>
            </a:pPr>
            <a:r>
              <a:rPr b="0" lang="en-US" sz="2000" spc="-1" strike="noStrike">
                <a:latin typeface="Arial"/>
              </a:rPr>
              <a:t>AutoShift vs Shift au pouce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90000"/>
              </a:lnSpc>
              <a:spcBef>
                <a:spcPts val="1134"/>
              </a:spcBef>
            </a:pPr>
            <a:r>
              <a:rPr b="0" lang="en-US" sz="2000" spc="-1" strike="noStrike">
                <a:latin typeface="Arial"/>
              </a:rPr>
              <a:t>Leader keys (vi mode)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90000"/>
              </a:lnSpc>
              <a:spcBef>
                <a:spcPts val="1134"/>
              </a:spcBef>
            </a:pPr>
            <a:r>
              <a:rPr b="0" lang="en-US" sz="2000" spc="-1" strike="noStrike">
                <a:latin typeface="Arial"/>
              </a:rPr>
              <a:t>Multi Tappé / Combo de touche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90000"/>
              </a:lnSpc>
              <a:spcBef>
                <a:spcPts val="1134"/>
              </a:spcBef>
            </a:pPr>
            <a:r>
              <a:rPr b="0" lang="en-US" sz="2000" spc="-1" strike="noStrike">
                <a:latin typeface="Arial"/>
              </a:rPr>
              <a:t>One Shot (Shift + letter)</a:t>
            </a:r>
            <a:endParaRPr b="0" lang="en-US" sz="2000" spc="-1" strike="noStrike">
              <a:latin typeface="Arial"/>
            </a:endParaRPr>
          </a:p>
          <a:p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</p:spPr>
      </p:sp>
      <p:sp>
        <p:nvSpPr>
          <p:cNvPr id="219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r>
              <a:rPr b="0" lang="en-US" sz="2000" spc="-1" strike="noStrike">
                <a:latin typeface="Arial"/>
              </a:rPr>
              <a:t>Typist 1880 Frank Edward McGurrin</a:t>
            </a: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</p:spPr>
      </p:sp>
      <p:sp>
        <p:nvSpPr>
          <p:cNvPr id="221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r>
              <a:rPr b="0" lang="en-US" sz="2000" spc="-1" strike="noStrike">
                <a:latin typeface="Arial"/>
              </a:rPr>
              <a:t>Porter</a:t>
            </a:r>
            <a:endParaRPr b="0" lang="en-US" sz="20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32" name="PlaceHolder 5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 type="body"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 type="body"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38" name="PlaceHolder 6"/>
          <p:cNvSpPr>
            <a:spLocks noGrp="1"/>
          </p:cNvSpPr>
          <p:nvPr>
            <p:ph type="body"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39" name="PlaceHolder 7"/>
          <p:cNvSpPr>
            <a:spLocks noGrp="1"/>
          </p:cNvSpPr>
          <p:nvPr>
            <p:ph type="body"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57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 type="body"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77" name="PlaceHolder 4"/>
          <p:cNvSpPr>
            <a:spLocks noGrp="1"/>
          </p:cNvSpPr>
          <p:nvPr>
            <p:ph type="body"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78" name="PlaceHolder 5"/>
          <p:cNvSpPr>
            <a:spLocks noGrp="1"/>
          </p:cNvSpPr>
          <p:nvPr>
            <p:ph type="body"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79" name="PlaceHolder 6"/>
          <p:cNvSpPr>
            <a:spLocks noGrp="1"/>
          </p:cNvSpPr>
          <p:nvPr>
            <p:ph type="body"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80" name="PlaceHolder 7"/>
          <p:cNvSpPr>
            <a:spLocks noGrp="1"/>
          </p:cNvSpPr>
          <p:nvPr>
            <p:ph type="body"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91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96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97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101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108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111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112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113" name="PlaceHolder 5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116" name="PlaceHolder 3"/>
          <p:cNvSpPr>
            <a:spLocks noGrp="1"/>
          </p:cNvSpPr>
          <p:nvPr>
            <p:ph type="body"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117" name="PlaceHolder 4"/>
          <p:cNvSpPr>
            <a:spLocks noGrp="1"/>
          </p:cNvSpPr>
          <p:nvPr>
            <p:ph type="body"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118" name="PlaceHolder 5"/>
          <p:cNvSpPr>
            <a:spLocks noGrp="1"/>
          </p:cNvSpPr>
          <p:nvPr>
            <p:ph type="body"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119" name="PlaceHolder 6"/>
          <p:cNvSpPr>
            <a:spLocks noGrp="1"/>
          </p:cNvSpPr>
          <p:nvPr>
            <p:ph type="body"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120" name="PlaceHolder 7"/>
          <p:cNvSpPr>
            <a:spLocks noGrp="1"/>
          </p:cNvSpPr>
          <p:nvPr>
            <p:ph type="body"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10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16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3.png"/><Relationship Id="rId3" Type="http://schemas.openxmlformats.org/officeDocument/2006/relationships/image" Target="../media/image4.wmf"/><Relationship Id="rId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Relationship Id="rId9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5.png"/><Relationship Id="rId3" Type="http://schemas.openxmlformats.org/officeDocument/2006/relationships/image" Target="../media/image6.wmf"/><Relationship Id="rId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Graphique 22" descr=""/>
          <p:cNvPicPr/>
          <p:nvPr/>
        </p:nvPicPr>
        <p:blipFill>
          <a:blip r:embed="rId3"/>
          <a:srcRect l="36803" t="15521" r="54492" b="75197"/>
          <a:stretch/>
        </p:blipFill>
        <p:spPr>
          <a:xfrm>
            <a:off x="8859240" y="-2042640"/>
            <a:ext cx="4439160" cy="4085280"/>
          </a:xfrm>
          <a:prstGeom prst="rect">
            <a:avLst/>
          </a:prstGeom>
          <a:ln>
            <a:noFill/>
          </a:ln>
        </p:spPr>
      </p:pic>
      <p:sp>
        <p:nvSpPr>
          <p:cNvPr id="1" name="PlaceHolder 1"/>
          <p:cNvSpPr>
            <a:spLocks noGrp="1"/>
          </p:cNvSpPr>
          <p:nvPr>
            <p:ph type="title"/>
          </p:nvPr>
        </p:nvSpPr>
        <p:spPr>
          <a:xfrm>
            <a:off x="2585160" y="1610280"/>
            <a:ext cx="8768160" cy="196020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 algn="r">
              <a:lnSpc>
                <a:spcPct val="90000"/>
              </a:lnSpc>
            </a:pPr>
            <a:r>
              <a:rPr b="1" lang="fr-FR" sz="4400" spc="-1" strike="noStrike" cap="small">
                <a:solidFill>
                  <a:srgbClr val="ffffff"/>
                </a:solidFill>
                <a:latin typeface="Montserrat"/>
              </a:rPr>
              <a:t>Modifiez le style du titre</a:t>
            </a:r>
            <a:endParaRPr b="0" lang="fr-FR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" name="PlaceHolder 2"/>
          <p:cNvSpPr>
            <a:spLocks noGrp="1"/>
          </p:cNvSpPr>
          <p:nvPr>
            <p:ph type="body"/>
          </p:nvPr>
        </p:nvSpPr>
        <p:spPr>
          <a:xfrm>
            <a:off x="4865400" y="3586680"/>
            <a:ext cx="6487920" cy="149976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 marL="432000" indent="-324000" algn="r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400" spc="-1" strike="noStrike">
                <a:solidFill>
                  <a:srgbClr val="8b8b8b"/>
                </a:solidFill>
                <a:latin typeface="Calibri"/>
              </a:rPr>
              <a:t>Cliquez pour modifier les styles du texte du masque</a:t>
            </a:r>
            <a:endParaRPr b="0" lang="fr-FR" sz="2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CustomShape 3"/>
          <p:cNvSpPr/>
          <p:nvPr/>
        </p:nvSpPr>
        <p:spPr>
          <a:xfrm>
            <a:off x="9209520" y="136800"/>
            <a:ext cx="27428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alibri"/>
              </a:rPr>
              <a:t>#voxxed_lu</a:t>
            </a:r>
            <a:endParaRPr b="0" lang="en-US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CustomShape 1"/>
          <p:cNvSpPr/>
          <p:nvPr/>
        </p:nvSpPr>
        <p:spPr>
          <a:xfrm>
            <a:off x="176400" y="224640"/>
            <a:ext cx="11838600" cy="6267960"/>
          </a:xfrm>
          <a:prstGeom prst="rect">
            <a:avLst/>
          </a:prstGeom>
          <a:solidFill>
            <a:srgbClr val="ffffff">
              <a:alpha val="95000"/>
            </a:srgbClr>
          </a:solidFill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</p:sp>
      <p:pic>
        <p:nvPicPr>
          <p:cNvPr id="41" name="Image 11" descr=""/>
          <p:cNvPicPr/>
          <p:nvPr/>
        </p:nvPicPr>
        <p:blipFill>
          <a:blip r:embed="rId3"/>
          <a:stretch/>
        </p:blipFill>
        <p:spPr>
          <a:xfrm>
            <a:off x="5483160" y="6563160"/>
            <a:ext cx="1225440" cy="218520"/>
          </a:xfrm>
          <a:prstGeom prst="rect">
            <a:avLst/>
          </a:prstGeom>
          <a:ln>
            <a:noFill/>
          </a:ln>
        </p:spPr>
      </p:pic>
      <p:sp>
        <p:nvSpPr>
          <p:cNvPr id="42" name="CustomShape 2"/>
          <p:cNvSpPr/>
          <p:nvPr/>
        </p:nvSpPr>
        <p:spPr>
          <a:xfrm>
            <a:off x="8610480" y="6422040"/>
            <a:ext cx="27428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alibri"/>
              </a:rPr>
              <a:t>#voxxed_lu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>
            <a:noAutofit/>
          </a:bodyPr>
          <a:p>
            <a:pPr marL="432000" indent="-3240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000000"/>
                </a:solidFill>
                <a:latin typeface="Montserrat"/>
              </a:rPr>
              <a:t>Cliquez pour modifier les styles du texte du masque</a:t>
            </a:r>
            <a:endParaRPr b="0" lang="fr-FR" sz="2800" spc="-1" strike="noStrike">
              <a:solidFill>
                <a:srgbClr val="000000"/>
              </a:solidFill>
              <a:latin typeface="Montserrat"/>
            </a:endParaRPr>
          </a:p>
          <a:p>
            <a:pPr lvl="1" marL="864000" indent="-3240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2400" spc="-1" strike="noStrike">
                <a:solidFill>
                  <a:srgbClr val="000000"/>
                </a:solidFill>
                <a:latin typeface="Montserrat"/>
              </a:rPr>
              <a:t>Deuxième niveau</a:t>
            </a:r>
            <a:endParaRPr b="0" lang="fr-FR" sz="2400" spc="-1" strike="noStrike">
              <a:solidFill>
                <a:srgbClr val="000000"/>
              </a:solidFill>
              <a:latin typeface="Montserrat"/>
            </a:endParaRPr>
          </a:p>
          <a:p>
            <a:pPr lvl="2" marL="1296000" indent="-2880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Montserrat"/>
              </a:rPr>
              <a:t>Troisième niveau</a:t>
            </a:r>
            <a:endParaRPr b="0" lang="fr-FR" sz="2000" spc="-1" strike="noStrike">
              <a:solidFill>
                <a:srgbClr val="000000"/>
              </a:solidFill>
              <a:latin typeface="Montserrat"/>
            </a:endParaRPr>
          </a:p>
          <a:p>
            <a:pPr lvl="3" marL="1728000" indent="-2160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000000"/>
                </a:solidFill>
                <a:latin typeface="Montserrat"/>
              </a:rPr>
              <a:t>Quatrième niveau</a:t>
            </a:r>
            <a:endParaRPr b="0" lang="fr-FR" sz="1800" spc="-1" strike="noStrike">
              <a:solidFill>
                <a:srgbClr val="000000"/>
              </a:solidFill>
              <a:latin typeface="Montserrat"/>
            </a:endParaRPr>
          </a:p>
          <a:p>
            <a:pPr lvl="4" marL="2160000" indent="-2160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Montserrat"/>
              </a:rPr>
              <a:t>Cinquième niveau</a:t>
            </a:r>
            <a:endParaRPr b="0" lang="fr-FR" sz="1800" spc="-1" strike="noStrike">
              <a:solidFill>
                <a:srgbClr val="000000"/>
              </a:solidFill>
              <a:latin typeface="Montserrat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1" lang="fr-FR" sz="4400" spc="-1" strike="noStrike">
                <a:solidFill>
                  <a:srgbClr val="000000"/>
                </a:solidFill>
                <a:latin typeface="Montserrat"/>
              </a:rPr>
              <a:t>Modifiez le style du titre</a:t>
            </a:r>
            <a:endParaRPr b="0" lang="fr-FR" sz="44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Image 6" descr=""/>
          <p:cNvPicPr/>
          <p:nvPr/>
        </p:nvPicPr>
        <p:blipFill>
          <a:blip r:embed="rId3"/>
          <a:stretch/>
        </p:blipFill>
        <p:spPr>
          <a:xfrm>
            <a:off x="5483160" y="6563160"/>
            <a:ext cx="1225440" cy="218520"/>
          </a:xfrm>
          <a:prstGeom prst="rect">
            <a:avLst/>
          </a:prstGeom>
          <a:ln>
            <a:noFill/>
          </a:ln>
        </p:spPr>
      </p:pic>
      <p:sp>
        <p:nvSpPr>
          <p:cNvPr id="82" name="CustomShape 1"/>
          <p:cNvSpPr/>
          <p:nvPr/>
        </p:nvSpPr>
        <p:spPr>
          <a:xfrm>
            <a:off x="8610480" y="6378480"/>
            <a:ext cx="27428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alibri"/>
              </a:rPr>
              <a:t>#voxxed_lu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fr-FR" sz="4400" spc="-1" strike="noStrike">
                <a:solidFill>
                  <a:srgbClr val="ffffff"/>
                </a:solidFill>
                <a:latin typeface="Montserrat"/>
              </a:rPr>
              <a:t>Modifiez le style du titre</a:t>
            </a:r>
            <a:endParaRPr b="0" lang="fr-FR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>
            <a:noAutofit/>
          </a:bodyPr>
          <a:p>
            <a:pPr marL="432000" indent="-3240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ffffff"/>
                </a:solidFill>
                <a:latin typeface="Montserrat"/>
              </a:rPr>
              <a:t>Cliquez pour modifier les styles du texte du masque</a:t>
            </a:r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  <a:p>
            <a:pPr lvl="1" marL="864000" indent="-3240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2400" spc="-1" strike="noStrike">
                <a:solidFill>
                  <a:srgbClr val="ffffff"/>
                </a:solidFill>
                <a:latin typeface="Calibri"/>
              </a:rPr>
              <a:t>Deuxième niveau</a:t>
            </a:r>
            <a:endParaRPr b="0" lang="fr-FR" sz="2400" spc="-1" strike="noStrike">
              <a:solidFill>
                <a:srgbClr val="ffffff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ffffff"/>
                </a:solidFill>
                <a:latin typeface="Calibri"/>
              </a:rPr>
              <a:t>Troisième niveau</a:t>
            </a:r>
            <a:endParaRPr b="0" lang="fr-FR" sz="2000" spc="-1" strike="noStrike">
              <a:solidFill>
                <a:srgbClr val="ffffff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ffffff"/>
                </a:solidFill>
                <a:latin typeface="Calibri"/>
              </a:rPr>
              <a:t>Quatrième niveau</a:t>
            </a:r>
            <a:endParaRPr b="0" lang="fr-FR" sz="1800" spc="-1" strike="noStrike">
              <a:solidFill>
                <a:srgbClr val="ffffff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ffffff"/>
                </a:solidFill>
                <a:latin typeface="Calibri"/>
              </a:rPr>
              <a:t>Cinquième niveau</a:t>
            </a:r>
            <a:endParaRPr b="0" lang="fr-FR" sz="18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image" Target="../media/image25.png"/><Relationship Id="rId3" Type="http://schemas.openxmlformats.org/officeDocument/2006/relationships/slideLayout" Target="../slideLayouts/slideLayout25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image" Target="../media/image27.png"/><Relationship Id="rId3" Type="http://schemas.openxmlformats.org/officeDocument/2006/relationships/slideLayout" Target="../slideLayouts/slideLayout25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image" Target="../media/image29.png"/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slideLayout" Target="../slideLayouts/slideLayout25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1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slideLayout" Target="../slideLayouts/slideLayout2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slideLayout" Target="../slideLayouts/slideLayout25.xml"/><Relationship Id="rId4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slideLayout" Target="../slideLayouts/slideLayout25.xml"/><Relationship Id="rId5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png"/><Relationship Id="rId3" Type="http://schemas.openxmlformats.org/officeDocument/2006/relationships/slideLayout" Target="../slideLayouts/slideLayout2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png"/><Relationship Id="rId3" Type="http://schemas.openxmlformats.org/officeDocument/2006/relationships/slideLayout" Target="../slideLayouts/slideLayout25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image" Target="../media/image23.png"/><Relationship Id="rId3" Type="http://schemas.openxmlformats.org/officeDocument/2006/relationships/slideLayout" Target="../slideLayouts/slideLayout2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TextShape 1"/>
          <p:cNvSpPr txBox="1"/>
          <p:nvPr/>
        </p:nvSpPr>
        <p:spPr>
          <a:xfrm>
            <a:off x="2585160" y="1610280"/>
            <a:ext cx="8768160" cy="19602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rmAutofit fontScale="37000"/>
          </a:bodyPr>
          <a:p>
            <a:pPr algn="r">
              <a:lnSpc>
                <a:spcPct val="90000"/>
              </a:lnSpc>
            </a:pPr>
            <a:r>
              <a:rPr b="1" lang="fr-FR" sz="4400" spc="-1" strike="noStrike" cap="small">
                <a:solidFill>
                  <a:srgbClr val="ffffff"/>
                </a:solidFill>
                <a:latin typeface="Montserrat"/>
              </a:rPr>
              <a:t>Bépo, Dvorak, Colemak, mythes et légendes autour des dispositions et des soi-disant claviers ergonomiques</a:t>
            </a:r>
            <a:endParaRPr b="0" lang="fr-FR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8" name="TextShape 2"/>
          <p:cNvSpPr txBox="1"/>
          <p:nvPr/>
        </p:nvSpPr>
        <p:spPr>
          <a:xfrm>
            <a:off x="4865400" y="3586680"/>
            <a:ext cx="6487920" cy="14997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 algn="r">
              <a:lnSpc>
                <a:spcPct val="90000"/>
              </a:lnSpc>
              <a:spcBef>
                <a:spcPts val="1001"/>
              </a:spcBef>
            </a:pPr>
            <a:r>
              <a:rPr b="0" lang="fr-FR" sz="2400" spc="-1" strike="noStrike">
                <a:solidFill>
                  <a:srgbClr val="8b8b8b"/>
                </a:solidFill>
                <a:latin typeface="Calibri"/>
              </a:rPr>
              <a:t>Alexandre Navarro | @alexande_j_navarro</a:t>
            </a:r>
            <a:endParaRPr b="0" lang="fr-FR" sz="24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fr-FR" sz="4400" spc="-1" strike="noStrike">
                <a:solidFill>
                  <a:srgbClr val="ffffff"/>
                </a:solidFill>
                <a:latin typeface="Montserrat"/>
              </a:rPr>
              <a:t>Colemak (2006)</a:t>
            </a:r>
            <a:endParaRPr b="0" lang="fr-FR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2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ffffff"/>
                </a:solidFill>
                <a:latin typeface="Montserrat"/>
              </a:rPr>
              <a:t>Avantages</a:t>
            </a:r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solidFill>
                  <a:srgbClr val="ffffff"/>
                </a:solidFill>
                <a:latin typeface="Calibri"/>
              </a:rPr>
              <a:t>Optimisé pour anglais / programmation</a:t>
            </a:r>
            <a:endParaRPr b="0" lang="fr-FR" sz="2000" spc="-1" strike="noStrike">
              <a:solidFill>
                <a:srgbClr val="ffffff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solidFill>
                  <a:srgbClr val="ffffff"/>
                </a:solidFill>
                <a:latin typeface="Calibri"/>
              </a:rPr>
              <a:t>Sans tout changer de la disposition Qwerty,</a:t>
            </a:r>
            <a:endParaRPr b="0" lang="fr-FR" sz="2000" spc="-1" strike="noStrike">
              <a:solidFill>
                <a:srgbClr val="ffffff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ffffff"/>
                </a:solidFill>
                <a:latin typeface="Calibri"/>
              </a:rPr>
              <a:t>Apprentissage Tarmac (5 étapes)</a:t>
            </a:r>
            <a:endParaRPr b="0" lang="fr-FR" sz="1800" spc="-1" strike="noStrike">
              <a:solidFill>
                <a:srgbClr val="ffffff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endParaRPr b="0" lang="fr-FR" sz="1800" spc="-1" strike="noStrike">
              <a:solidFill>
                <a:srgbClr val="ffffff"/>
              </a:solidFill>
              <a:latin typeface="Calibri"/>
            </a:endParaRPr>
          </a:p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ffffff"/>
                </a:solidFill>
                <a:latin typeface="Montserrat"/>
              </a:rPr>
              <a:t>Désavantages</a:t>
            </a:r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solidFill>
                  <a:srgbClr val="ffffff"/>
                </a:solidFill>
                <a:latin typeface="Calibri"/>
              </a:rPr>
              <a:t>Optimisée pour l’anglais / programmation</a:t>
            </a:r>
            <a:endParaRPr b="0" lang="fr-FR" sz="2000" spc="-1" strike="noStrike">
              <a:solidFill>
                <a:srgbClr val="ffffff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ffffff"/>
                </a:solidFill>
                <a:latin typeface="Calibri"/>
              </a:rPr>
              <a:t>Possible à utiliser une langue internationale mais pas optimisée</a:t>
            </a:r>
            <a:endParaRPr b="0" lang="fr-FR" sz="1800" spc="-1" strike="noStrike">
              <a:solidFill>
                <a:srgbClr val="ffffff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ffffff"/>
                </a:solidFill>
                <a:latin typeface="Calibri"/>
              </a:rPr>
              <a:t>A adapter si vous voulez tapper du français</a:t>
            </a:r>
            <a:endParaRPr b="0" lang="fr-FR" sz="1800" spc="-1" strike="noStrike">
              <a:solidFill>
                <a:srgbClr val="ffffff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endParaRPr b="0" lang="fr-FR" sz="1800" spc="-1" strike="noStrike">
              <a:solidFill>
                <a:srgbClr val="ffffff"/>
              </a:solidFill>
              <a:latin typeface="Calibri"/>
            </a:endParaRPr>
          </a:p>
        </p:txBody>
      </p:sp>
      <p:pic>
        <p:nvPicPr>
          <p:cNvPr id="173" name="" descr=""/>
          <p:cNvPicPr/>
          <p:nvPr/>
        </p:nvPicPr>
        <p:blipFill>
          <a:blip r:embed="rId1"/>
          <a:stretch/>
        </p:blipFill>
        <p:spPr>
          <a:xfrm>
            <a:off x="8078760" y="1773360"/>
            <a:ext cx="3753000" cy="1737360"/>
          </a:xfrm>
          <a:prstGeom prst="rect">
            <a:avLst/>
          </a:prstGeom>
          <a:ln>
            <a:noFill/>
          </a:ln>
        </p:spPr>
      </p:pic>
      <p:pic>
        <p:nvPicPr>
          <p:cNvPr id="174" name="" descr=""/>
          <p:cNvPicPr/>
          <p:nvPr/>
        </p:nvPicPr>
        <p:blipFill>
          <a:blip r:embed="rId2"/>
          <a:stretch/>
        </p:blipFill>
        <p:spPr>
          <a:xfrm>
            <a:off x="8140320" y="4663440"/>
            <a:ext cx="3655800" cy="1714320"/>
          </a:xfrm>
          <a:prstGeom prst="rect">
            <a:avLst/>
          </a:prstGeom>
          <a:ln>
            <a:noFill/>
          </a:ln>
        </p:spPr>
      </p:pic>
      <p:sp>
        <p:nvSpPr>
          <p:cNvPr id="175" name="TextShape 3"/>
          <p:cNvSpPr txBox="1"/>
          <p:nvPr/>
        </p:nvSpPr>
        <p:spPr>
          <a:xfrm>
            <a:off x="6683040" y="6430680"/>
            <a:ext cx="3832560" cy="427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fld id="{512ED159-30C3-490E-BFBC-E7EEB725C711}" type="slidenum">
              <a:rPr b="0" lang="en-US" sz="1800" spc="-1" strike="noStrike">
                <a:latin typeface="Arial"/>
              </a:rPr>
              <a:t>&lt;number&gt;</a:t>
            </a:fld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fr-FR" sz="4400" spc="-1" strike="noStrike">
                <a:solidFill>
                  <a:srgbClr val="ffffff"/>
                </a:solidFill>
                <a:latin typeface="Montserrat"/>
              </a:rPr>
              <a:t>Les autres</a:t>
            </a:r>
            <a:endParaRPr b="0" lang="fr-FR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7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ffffff"/>
                </a:solidFill>
                <a:latin typeface="Montserrat"/>
              </a:rPr>
              <a:t>MTGAP 2.0 (2010) </a:t>
            </a:r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solidFill>
                  <a:srgbClr val="ffffff"/>
                </a:solidFill>
                <a:latin typeface="Calibri"/>
              </a:rPr>
              <a:t>La plus optimisée pour de l’anglais</a:t>
            </a:r>
            <a:endParaRPr b="0" lang="fr-FR" sz="2000" spc="-1" strike="noStrike">
              <a:solidFill>
                <a:srgbClr val="ffffff"/>
              </a:solidFill>
              <a:latin typeface="Calibri"/>
            </a:endParaRPr>
          </a:p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ffffff"/>
                </a:solidFill>
                <a:latin typeface="Montserrat"/>
              </a:rPr>
              <a:t>BvoFRak (2011)</a:t>
            </a:r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solidFill>
                  <a:srgbClr val="ffffff"/>
                </a:solidFill>
                <a:latin typeface="Calibri"/>
              </a:rPr>
              <a:t>Le plus optimisée pour français et anglais</a:t>
            </a:r>
            <a:endParaRPr b="0" lang="fr-FR" sz="2000" spc="-1" strike="noStrike">
              <a:solidFill>
                <a:srgbClr val="ffffff"/>
              </a:solidFill>
              <a:latin typeface="Calibri"/>
            </a:endParaRPr>
          </a:p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ffffff"/>
                </a:solidFill>
                <a:latin typeface="Montserrat"/>
              </a:rPr>
              <a:t>Arsento (2011)</a:t>
            </a:r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solidFill>
                  <a:srgbClr val="ffffff"/>
                </a:solidFill>
                <a:latin typeface="Calibri"/>
              </a:rPr>
              <a:t>Optimisé via roll</a:t>
            </a:r>
            <a:endParaRPr b="0" lang="fr-FR" sz="20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78" name="TextShape 3"/>
          <p:cNvSpPr txBox="1"/>
          <p:nvPr/>
        </p:nvSpPr>
        <p:spPr>
          <a:xfrm>
            <a:off x="6766560" y="6430680"/>
            <a:ext cx="3832560" cy="427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fld id="{9185F00D-DB0A-44BF-A890-E59DF46E263A}" type="slidenum">
              <a:rPr b="0" lang="en-US" sz="1800" spc="-1" strike="noStrike">
                <a:latin typeface="Arial"/>
              </a:rPr>
              <a:t>&lt;number&gt;</a:t>
            </a:fld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fr-FR" sz="4400" spc="-1" strike="noStrike">
                <a:solidFill>
                  <a:srgbClr val="ffffff"/>
                </a:solidFill>
                <a:latin typeface="Montserrat"/>
              </a:rPr>
              <a:t>Qu’est-ce clavier ergonomique ?</a:t>
            </a:r>
            <a:endParaRPr b="0" lang="fr-FR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0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ffffff"/>
                </a:solidFill>
                <a:latin typeface="Montserrat"/>
              </a:rPr>
              <a:t>Machine à écrire → Clavier : Jeu des 3 Ressemblances</a:t>
            </a:r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solidFill>
                  <a:srgbClr val="ffffff"/>
                </a:solidFill>
                <a:latin typeface="Calibri"/>
              </a:rPr>
              <a:t>Disposition de touches en Qwerty</a:t>
            </a:r>
            <a:endParaRPr b="0" lang="fr-FR" sz="2000" spc="-1" strike="noStrike">
              <a:solidFill>
                <a:srgbClr val="ffffff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solidFill>
                  <a:srgbClr val="ffffff"/>
                </a:solidFill>
                <a:latin typeface="Calibri"/>
              </a:rPr>
              <a:t>Alignement décalé des Q → A → Z </a:t>
            </a:r>
            <a:endParaRPr b="0" lang="fr-FR" sz="2000" spc="-1" strike="noStrike">
              <a:solidFill>
                <a:srgbClr val="ffffff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solidFill>
                  <a:srgbClr val="ffffff"/>
                </a:solidFill>
                <a:latin typeface="Calibri"/>
              </a:rPr>
              <a:t>Les rangées de touches sur un plan différent</a:t>
            </a:r>
            <a:endParaRPr b="0" lang="fr-FR" sz="2000" spc="-1" strike="noStrike">
              <a:solidFill>
                <a:srgbClr val="ffffff"/>
              </a:solidFill>
              <a:latin typeface="Calibri"/>
            </a:endParaRPr>
          </a:p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endParaRPr b="0" lang="fr-FR" sz="2000" spc="-1" strike="noStrike">
              <a:solidFill>
                <a:srgbClr val="ffffff"/>
              </a:solidFill>
              <a:latin typeface="Montserrat"/>
            </a:endParaRPr>
          </a:p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endParaRPr b="0" lang="fr-FR" sz="2000" spc="-1" strike="noStrike">
              <a:solidFill>
                <a:srgbClr val="ffffff"/>
              </a:solidFill>
              <a:latin typeface="Montserrat"/>
            </a:endParaRPr>
          </a:p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endParaRPr b="0" lang="fr-FR" sz="2000" spc="-1" strike="noStrike">
              <a:solidFill>
                <a:srgbClr val="ffffff"/>
              </a:solidFill>
              <a:latin typeface="Montserrat"/>
            </a:endParaRPr>
          </a:p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endParaRPr b="0" lang="fr-FR" sz="2000" spc="-1" strike="noStrike">
              <a:solidFill>
                <a:srgbClr val="ffffff"/>
              </a:solidFill>
              <a:latin typeface="Montserrat"/>
            </a:endParaRPr>
          </a:p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endParaRPr b="0" lang="fr-FR" sz="2000" spc="-1" strike="noStrike">
              <a:solidFill>
                <a:srgbClr val="ffffff"/>
              </a:solidFill>
              <a:latin typeface="Montserrat"/>
            </a:endParaRPr>
          </a:p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ffffff"/>
                </a:solidFill>
                <a:latin typeface="Montserrat"/>
              </a:rPr>
              <a:t>         </a:t>
            </a:r>
            <a:r>
              <a:rPr b="0" lang="fr-FR" sz="2800" spc="-1" strike="noStrike">
                <a:solidFill>
                  <a:srgbClr val="ffffff"/>
                </a:solidFill>
                <a:latin typeface="Montserrat"/>
              </a:rPr>
              <a:t>1874           →                          1984</a:t>
            </a:r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  <p:pic>
        <p:nvPicPr>
          <p:cNvPr id="181" name="" descr=""/>
          <p:cNvPicPr/>
          <p:nvPr/>
        </p:nvPicPr>
        <p:blipFill>
          <a:blip r:embed="rId1"/>
          <a:stretch/>
        </p:blipFill>
        <p:spPr>
          <a:xfrm>
            <a:off x="5577840" y="4023360"/>
            <a:ext cx="5303520" cy="2219400"/>
          </a:xfrm>
          <a:prstGeom prst="rect">
            <a:avLst/>
          </a:prstGeom>
          <a:ln>
            <a:noFill/>
          </a:ln>
        </p:spPr>
      </p:pic>
      <p:pic>
        <p:nvPicPr>
          <p:cNvPr id="182" name="" descr=""/>
          <p:cNvPicPr/>
          <p:nvPr/>
        </p:nvPicPr>
        <p:blipFill>
          <a:blip r:embed="rId2"/>
          <a:stretch/>
        </p:blipFill>
        <p:spPr>
          <a:xfrm>
            <a:off x="1920240" y="3840480"/>
            <a:ext cx="2011680" cy="2369880"/>
          </a:xfrm>
          <a:prstGeom prst="rect">
            <a:avLst/>
          </a:prstGeom>
          <a:ln>
            <a:noFill/>
          </a:ln>
        </p:spPr>
      </p:pic>
      <p:sp>
        <p:nvSpPr>
          <p:cNvPr id="183" name="TextShape 3"/>
          <p:cNvSpPr txBox="1"/>
          <p:nvPr/>
        </p:nvSpPr>
        <p:spPr>
          <a:xfrm>
            <a:off x="6766560" y="6430680"/>
            <a:ext cx="3832560" cy="427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fld id="{B8387415-FEAB-40B2-8DE1-F46DCB232BEB}" type="slidenum">
              <a:rPr b="0" lang="en-US" sz="1800" spc="-1" strike="noStrike">
                <a:latin typeface="Arial"/>
              </a:rPr>
              <a:t>&lt;number&gt;</a:t>
            </a:fld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fr-FR" sz="4400" spc="-1" strike="noStrike">
                <a:solidFill>
                  <a:srgbClr val="ffffff"/>
                </a:solidFill>
                <a:latin typeface="Montserrat"/>
              </a:rPr>
              <a:t>Qu’est-ce clavier ergonomique ?</a:t>
            </a:r>
            <a:endParaRPr b="0" lang="fr-FR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5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ffffff"/>
                </a:solidFill>
                <a:latin typeface="Montserrat"/>
              </a:rPr>
              <a:t>Caractéristiques physiques ergonomique du clavier</a:t>
            </a:r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solidFill>
                  <a:srgbClr val="ffffff"/>
                </a:solidFill>
                <a:latin typeface="Calibri"/>
              </a:rPr>
              <a:t>Colonnes de touches ortogonales aux rangées</a:t>
            </a:r>
            <a:endParaRPr b="0" lang="fr-FR" sz="2000" spc="-1" strike="noStrike">
              <a:solidFill>
                <a:srgbClr val="ffffff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solidFill>
                  <a:srgbClr val="ffffff"/>
                </a:solidFill>
                <a:latin typeface="Calibri"/>
              </a:rPr>
              <a:t>Toutes les touches accessibles / clavier symétrique</a:t>
            </a:r>
            <a:endParaRPr b="0" lang="fr-FR" sz="2000" spc="-1" strike="noStrike">
              <a:solidFill>
                <a:srgbClr val="ffffff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solidFill>
                  <a:srgbClr val="ffffff"/>
                </a:solidFill>
                <a:latin typeface="Calibri"/>
              </a:rPr>
              <a:t>Plat / peu épais / ergonomique pour les mains</a:t>
            </a:r>
            <a:endParaRPr b="0" lang="fr-FR" sz="2000" spc="-1" strike="noStrike">
              <a:solidFill>
                <a:srgbClr val="ffffff"/>
              </a:solidFill>
              <a:latin typeface="Calibri"/>
            </a:endParaRPr>
          </a:p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endParaRPr b="0" lang="fr-FR" sz="200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186" name="TextShape 3"/>
          <p:cNvSpPr txBox="1"/>
          <p:nvPr/>
        </p:nvSpPr>
        <p:spPr>
          <a:xfrm>
            <a:off x="6766560" y="6430680"/>
            <a:ext cx="3832560" cy="427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fld id="{8FFCCF07-D21A-4E0C-A4F7-77862FA0CBC6}" type="slidenum">
              <a:rPr b="0" lang="en-US" sz="1800" spc="-1" strike="noStrike">
                <a:latin typeface="Arial"/>
              </a:rPr>
              <a:t>&lt;number&gt;</a:t>
            </a:fld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fr-FR" sz="4400" spc="-1" strike="noStrike">
                <a:solidFill>
                  <a:srgbClr val="ffffff"/>
                </a:solidFill>
                <a:latin typeface="Montserrat"/>
              </a:rPr>
              <a:t>Quelques claviers ergonomiques</a:t>
            </a:r>
            <a:endParaRPr b="0" lang="fr-FR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8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  <p:pic>
        <p:nvPicPr>
          <p:cNvPr id="189" name="" descr=""/>
          <p:cNvPicPr/>
          <p:nvPr/>
        </p:nvPicPr>
        <p:blipFill>
          <a:blip r:embed="rId1"/>
          <a:stretch/>
        </p:blipFill>
        <p:spPr>
          <a:xfrm>
            <a:off x="838080" y="3974400"/>
            <a:ext cx="2935800" cy="2202120"/>
          </a:xfrm>
          <a:prstGeom prst="rect">
            <a:avLst/>
          </a:prstGeom>
          <a:ln>
            <a:noFill/>
          </a:ln>
        </p:spPr>
      </p:pic>
      <p:pic>
        <p:nvPicPr>
          <p:cNvPr id="190" name="" descr=""/>
          <p:cNvPicPr/>
          <p:nvPr/>
        </p:nvPicPr>
        <p:blipFill>
          <a:blip r:embed="rId2"/>
          <a:stretch/>
        </p:blipFill>
        <p:spPr>
          <a:xfrm>
            <a:off x="838080" y="1825560"/>
            <a:ext cx="4008240" cy="1349640"/>
          </a:xfrm>
          <a:prstGeom prst="rect">
            <a:avLst/>
          </a:prstGeom>
          <a:ln>
            <a:noFill/>
          </a:ln>
        </p:spPr>
      </p:pic>
      <p:pic>
        <p:nvPicPr>
          <p:cNvPr id="191" name="" descr=""/>
          <p:cNvPicPr/>
          <p:nvPr/>
        </p:nvPicPr>
        <p:blipFill>
          <a:blip r:embed="rId3"/>
          <a:stretch/>
        </p:blipFill>
        <p:spPr>
          <a:xfrm>
            <a:off x="7920360" y="4480560"/>
            <a:ext cx="3432960" cy="1737360"/>
          </a:xfrm>
          <a:prstGeom prst="rect">
            <a:avLst/>
          </a:prstGeom>
          <a:ln>
            <a:noFill/>
          </a:ln>
        </p:spPr>
      </p:pic>
      <p:pic>
        <p:nvPicPr>
          <p:cNvPr id="192" name="" descr=""/>
          <p:cNvPicPr/>
          <p:nvPr/>
        </p:nvPicPr>
        <p:blipFill>
          <a:blip r:embed="rId4"/>
          <a:stretch/>
        </p:blipFill>
        <p:spPr>
          <a:xfrm>
            <a:off x="7955280" y="1809360"/>
            <a:ext cx="3383280" cy="2255400"/>
          </a:xfrm>
          <a:prstGeom prst="rect">
            <a:avLst/>
          </a:prstGeom>
          <a:ln>
            <a:noFill/>
          </a:ln>
        </p:spPr>
      </p:pic>
      <p:sp>
        <p:nvSpPr>
          <p:cNvPr id="193" name="TextShape 3"/>
          <p:cNvSpPr txBox="1"/>
          <p:nvPr/>
        </p:nvSpPr>
        <p:spPr>
          <a:xfrm>
            <a:off x="838080" y="1463040"/>
            <a:ext cx="2636640" cy="60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US" sz="1800" spc="-1" strike="noStrike">
                <a:latin typeface="Arial"/>
              </a:rPr>
              <a:t>Typematrix (2003)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94" name="TextShape 4"/>
          <p:cNvSpPr txBox="1"/>
          <p:nvPr/>
        </p:nvSpPr>
        <p:spPr>
          <a:xfrm>
            <a:off x="816120" y="3566160"/>
            <a:ext cx="284148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US" sz="1800" spc="-1" strike="noStrike">
                <a:latin typeface="Arial"/>
              </a:rPr>
              <a:t>Kinesys Advantage (1991)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95" name="TextShape 5"/>
          <p:cNvSpPr txBox="1"/>
          <p:nvPr/>
        </p:nvSpPr>
        <p:spPr>
          <a:xfrm>
            <a:off x="7882920" y="1463040"/>
            <a:ext cx="363852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US" sz="1800" spc="-1" strike="noStrike">
                <a:latin typeface="Arial"/>
              </a:rPr>
              <a:t>Keyboardio Model 01 (2015-2018)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96" name="TextShape 6"/>
          <p:cNvSpPr txBox="1"/>
          <p:nvPr/>
        </p:nvSpPr>
        <p:spPr>
          <a:xfrm>
            <a:off x="7920360" y="4134240"/>
            <a:ext cx="223524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US" sz="1800" spc="-1" strike="noStrike">
                <a:latin typeface="Arial"/>
              </a:rPr>
              <a:t>Erogodox EZ (2015)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97" name="TextShape 7"/>
          <p:cNvSpPr txBox="1"/>
          <p:nvPr/>
        </p:nvSpPr>
        <p:spPr>
          <a:xfrm>
            <a:off x="6774480" y="6430680"/>
            <a:ext cx="3832560" cy="427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fld id="{DAAD99E0-E9A7-43B1-8536-BD323C94AE97}" type="slidenum">
              <a:rPr b="0" lang="en-US" sz="1800" spc="-1" strike="noStrike">
                <a:latin typeface="Arial"/>
              </a:rPr>
              <a:t>&lt;number&gt;</a:t>
            </a:fld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fr-FR" sz="4400" spc="-1" strike="noStrike">
                <a:solidFill>
                  <a:srgbClr val="ffffff"/>
                </a:solidFill>
                <a:latin typeface="Montserrat"/>
                <a:ea typeface="Noto Sans CJK SC Regular"/>
              </a:rPr>
              <a:t>Conseil : Apprendre à taper</a:t>
            </a:r>
            <a:endParaRPr b="0" lang="fr-FR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9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marL="432000" indent="-324000">
              <a:lnSpc>
                <a:spcPct val="90000"/>
              </a:lnSpc>
              <a:spcBef>
                <a:spcPts val="1134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ffffff"/>
                </a:solidFill>
                <a:latin typeface="Montserrat"/>
              </a:rPr>
              <a:t>Soit en masquant tes touches actuelles</a:t>
            </a:r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  <a:p>
            <a:pPr marL="432000" indent="-324000">
              <a:lnSpc>
                <a:spcPct val="90000"/>
              </a:lnSpc>
              <a:spcBef>
                <a:spcPts val="1134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ffffff"/>
                </a:solidFill>
                <a:latin typeface="Montserrat"/>
              </a:rPr>
              <a:t>Soit en changeant de clavier</a:t>
            </a:r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  <a:p>
            <a:pPr marL="432000" indent="-324000">
              <a:lnSpc>
                <a:spcPct val="90000"/>
              </a:lnSpc>
              <a:spcBef>
                <a:spcPts val="1134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ffffff"/>
                </a:solidFill>
                <a:latin typeface="Montserrat"/>
              </a:rPr>
              <a:t>Soit en changeant de disposition</a:t>
            </a:r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200" name="TextShape 3"/>
          <p:cNvSpPr txBox="1"/>
          <p:nvPr/>
        </p:nvSpPr>
        <p:spPr>
          <a:xfrm>
            <a:off x="6774480" y="6430680"/>
            <a:ext cx="3832560" cy="427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fld id="{759F57F9-8DF0-46D3-9248-6EA54E28F08C}" type="slidenum">
              <a:rPr b="0" lang="en-US" sz="1800" spc="-1" strike="noStrike">
                <a:latin typeface="Arial"/>
              </a:rPr>
              <a:t>&lt;number&gt;</a:t>
            </a:fld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fr-FR" sz="4400" spc="-1" strike="noStrike">
                <a:solidFill>
                  <a:srgbClr val="ffffff"/>
                </a:solidFill>
                <a:latin typeface="Montserrat"/>
                <a:ea typeface="Noto Sans CJK SC Regular"/>
              </a:rPr>
              <a:t>Conseil : Apprendre à taper</a:t>
            </a:r>
            <a:br/>
            <a:r>
              <a:rPr b="0" lang="fr-FR" sz="4400" spc="-1" strike="noStrike">
                <a:solidFill>
                  <a:srgbClr val="ffffff"/>
                </a:solidFill>
                <a:latin typeface="Montserrat"/>
                <a:ea typeface="Noto Sans CJK SC Regular"/>
              </a:rPr>
              <a:t>e</a:t>
            </a:r>
            <a:r>
              <a:rPr b="0" lang="fr-FR" sz="4400" spc="-1" strike="noStrike">
                <a:solidFill>
                  <a:srgbClr val="ffffff"/>
                </a:solidFill>
                <a:latin typeface="Montserrat"/>
              </a:rPr>
              <a:t>n changeant de clavier</a:t>
            </a:r>
            <a:endParaRPr b="0" lang="fr-FR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2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marL="432000" indent="-324000">
              <a:lnSpc>
                <a:spcPct val="90000"/>
              </a:lnSpc>
              <a:spcBef>
                <a:spcPts val="1134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ffffff"/>
                </a:solidFill>
                <a:latin typeface="Montserrat"/>
              </a:rPr>
              <a:t>Acheter en 2 ergonomiques (maison / travail)</a:t>
            </a:r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solidFill>
                  <a:srgbClr val="ffffff"/>
                </a:solidFill>
                <a:latin typeface="Calibri"/>
              </a:rPr>
              <a:t>Attention si vous aimez travailler sur un portable</a:t>
            </a:r>
            <a:endParaRPr b="0" lang="fr-FR" sz="2000" spc="-1" strike="noStrike">
              <a:solidFill>
                <a:srgbClr val="ffffff"/>
              </a:solidFill>
              <a:latin typeface="Calibri"/>
            </a:endParaRPr>
          </a:p>
          <a:p>
            <a:pPr marL="432000" indent="-324000">
              <a:lnSpc>
                <a:spcPct val="90000"/>
              </a:lnSpc>
              <a:spcBef>
                <a:spcPts val="1134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ffffff"/>
                </a:solidFill>
                <a:latin typeface="Montserrat"/>
              </a:rPr>
              <a:t>Acheter un sans inscription sur les touches</a:t>
            </a:r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  <a:p>
            <a:pPr marL="432000" indent="-324000">
              <a:lnSpc>
                <a:spcPct val="90000"/>
              </a:lnSpc>
              <a:spcBef>
                <a:spcPts val="1134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ffffff"/>
                </a:solidFill>
                <a:latin typeface="Montserrat"/>
              </a:rPr>
              <a:t>Acheter un programmable type ergodox</a:t>
            </a:r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  <a:p>
            <a:pPr marL="432000" indent="-324000">
              <a:lnSpc>
                <a:spcPct val="90000"/>
              </a:lnSpc>
              <a:spcBef>
                <a:spcPts val="1134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203" name="TextShape 3"/>
          <p:cNvSpPr txBox="1"/>
          <p:nvPr/>
        </p:nvSpPr>
        <p:spPr>
          <a:xfrm>
            <a:off x="6766560" y="6430680"/>
            <a:ext cx="3832560" cy="427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fld id="{D6F993BA-3821-413D-8B57-4EB8A5CF6CFF}" type="slidenum">
              <a:rPr b="0" lang="en-US" sz="1800" spc="-1" strike="noStrike">
                <a:latin typeface="Arial"/>
              </a:rPr>
              <a:t>&lt;number&gt;</a:t>
            </a:fld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fr-FR" sz="4400" spc="-1" strike="noStrike">
                <a:solidFill>
                  <a:srgbClr val="ffffff"/>
                </a:solidFill>
                <a:latin typeface="Montserrat"/>
                <a:ea typeface="Noto Sans CJK SC Regular"/>
              </a:rPr>
              <a:t>Conseil : Apprendre à taper</a:t>
            </a:r>
            <a:br/>
            <a:r>
              <a:rPr b="0" lang="fr-FR" sz="4400" spc="-1" strike="noStrike">
                <a:solidFill>
                  <a:srgbClr val="ffffff"/>
                </a:solidFill>
                <a:latin typeface="Montserrat"/>
                <a:ea typeface="Noto Sans CJK SC Regular"/>
              </a:rPr>
              <a:t>E</a:t>
            </a:r>
            <a:r>
              <a:rPr b="0" lang="fr-FR" sz="4400" spc="-1" strike="noStrike">
                <a:solidFill>
                  <a:srgbClr val="ffffff"/>
                </a:solidFill>
                <a:latin typeface="Montserrat"/>
              </a:rPr>
              <a:t>n programmant ton clavier</a:t>
            </a:r>
            <a:endParaRPr b="0" lang="fr-FR" sz="4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05" name="" descr=""/>
          <p:cNvPicPr/>
          <p:nvPr/>
        </p:nvPicPr>
        <p:blipFill>
          <a:blip r:embed="rId1"/>
          <a:stretch/>
        </p:blipFill>
        <p:spPr>
          <a:xfrm>
            <a:off x="975600" y="2004480"/>
            <a:ext cx="9448560" cy="4304880"/>
          </a:xfrm>
          <a:prstGeom prst="rect">
            <a:avLst/>
          </a:prstGeom>
          <a:ln>
            <a:noFill/>
          </a:ln>
        </p:spPr>
      </p:pic>
      <p:sp>
        <p:nvSpPr>
          <p:cNvPr id="206" name="TextShape 2"/>
          <p:cNvSpPr txBox="1"/>
          <p:nvPr/>
        </p:nvSpPr>
        <p:spPr>
          <a:xfrm>
            <a:off x="6774480" y="6430680"/>
            <a:ext cx="3832560" cy="427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fld id="{142B1147-3837-4682-A860-7CA62520FE00}" type="slidenum">
              <a:rPr b="0" lang="en-US" sz="1800" spc="-1" strike="noStrike">
                <a:latin typeface="Arial"/>
              </a:rPr>
              <a:t>&lt;number&gt;</a:t>
            </a:fld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fr-FR" sz="4400" spc="-1" strike="noStrike">
                <a:solidFill>
                  <a:srgbClr val="ffffff"/>
                </a:solidFill>
                <a:latin typeface="Montserrat"/>
                <a:ea typeface="Noto Sans CJK SC Regular"/>
              </a:rPr>
              <a:t>Conseil : Apprendre à taper</a:t>
            </a:r>
            <a:br/>
            <a:r>
              <a:rPr b="0" lang="fr-FR" sz="4400" spc="-1" strike="noStrike">
                <a:solidFill>
                  <a:srgbClr val="ffffff"/>
                </a:solidFill>
                <a:latin typeface="Montserrat"/>
                <a:ea typeface="Noto Sans CJK SC Regular"/>
              </a:rPr>
              <a:t>E</a:t>
            </a:r>
            <a:r>
              <a:rPr b="0" lang="fr-FR" sz="4400" spc="-1" strike="noStrike">
                <a:solidFill>
                  <a:srgbClr val="ffffff"/>
                </a:solidFill>
                <a:latin typeface="Montserrat"/>
              </a:rPr>
              <a:t>n changeant de disposition</a:t>
            </a:r>
            <a:endParaRPr b="0" lang="fr-FR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8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marL="432000" indent="-324000">
              <a:lnSpc>
                <a:spcPct val="90000"/>
              </a:lnSpc>
              <a:spcBef>
                <a:spcPts val="1134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ffffff"/>
                </a:solidFill>
                <a:latin typeface="Montserrat"/>
              </a:rPr>
              <a:t>Volonté pour changer de disposition ?</a:t>
            </a:r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solidFill>
                  <a:srgbClr val="ffffff"/>
                </a:solidFill>
                <a:latin typeface="Calibri"/>
              </a:rPr>
              <a:t>Mal aux mains</a:t>
            </a:r>
            <a:endParaRPr b="0" lang="fr-FR" sz="2000" spc="-1" strike="noStrike">
              <a:solidFill>
                <a:srgbClr val="ffffff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solidFill>
                  <a:srgbClr val="ffffff"/>
                </a:solidFill>
                <a:latin typeface="Calibri"/>
              </a:rPr>
              <a:t>Prêt à passer du temps à apprendre une disposition</a:t>
            </a:r>
            <a:endParaRPr b="0" lang="fr-FR" sz="20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09" name="TextShape 3"/>
          <p:cNvSpPr txBox="1"/>
          <p:nvPr/>
        </p:nvSpPr>
        <p:spPr>
          <a:xfrm>
            <a:off x="6766560" y="6430680"/>
            <a:ext cx="3832560" cy="427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fld id="{13234029-085B-4342-B2E4-23CC6BBB21AF}" type="slidenum">
              <a:rPr b="0" lang="en-US" sz="1800" spc="-1" strike="noStrike">
                <a:latin typeface="Arial"/>
              </a:rPr>
              <a:t>&lt;number&gt;</a:t>
            </a:fld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fr-FR" sz="4400" spc="-1" strike="noStrike">
                <a:solidFill>
                  <a:srgbClr val="ffffff"/>
                </a:solidFill>
                <a:latin typeface="Montserrat"/>
              </a:rPr>
              <a:t>Disposition : Lequel choisir ?</a:t>
            </a:r>
            <a:endParaRPr b="0" lang="fr-FR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1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ffffff"/>
                </a:solidFill>
                <a:latin typeface="Montserrat"/>
              </a:rPr>
              <a:t>Cela dépend ?</a:t>
            </a:r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ffffff"/>
                </a:solidFill>
                <a:latin typeface="Montserrat"/>
              </a:rPr>
              <a:t>Si vous n’êtes pas prêt à tout changer</a:t>
            </a:r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solidFill>
                  <a:srgbClr val="ffffff"/>
                </a:solidFill>
                <a:latin typeface="Calibri"/>
              </a:rPr>
              <a:t>Colemak (attention aux accents, altGr ou N tappé à configurer)</a:t>
            </a:r>
            <a:endParaRPr b="0" lang="fr-FR" sz="2000" spc="-1" strike="noStrike">
              <a:solidFill>
                <a:srgbClr val="ffffff"/>
              </a:solidFill>
              <a:latin typeface="Calibri"/>
            </a:endParaRPr>
          </a:p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ffffff"/>
                </a:solidFill>
                <a:latin typeface="Montserrat"/>
              </a:rPr>
              <a:t>Si vous êtes prêt à tout changer</a:t>
            </a:r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solidFill>
                  <a:srgbClr val="ffffff"/>
                </a:solidFill>
                <a:latin typeface="Calibri"/>
              </a:rPr>
              <a:t>Si vous tapez en français et anglais</a:t>
            </a:r>
            <a:endParaRPr b="0" lang="fr-FR" sz="2000" spc="-1" strike="noStrike">
              <a:solidFill>
                <a:srgbClr val="ffffff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ffffff"/>
                </a:solidFill>
                <a:latin typeface="Calibri"/>
                <a:ea typeface="Noto Sans CJK SC Regular"/>
              </a:rPr>
              <a:t>BvoFRak / Bépo</a:t>
            </a:r>
            <a:endParaRPr b="0" lang="fr-FR" sz="2000" spc="-1" strike="noStrike">
              <a:solidFill>
                <a:srgbClr val="ffffff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solidFill>
                  <a:srgbClr val="ffffff"/>
                </a:solidFill>
                <a:latin typeface="Calibri"/>
              </a:rPr>
              <a:t>Si vous tapez qu’en anglais</a:t>
            </a:r>
            <a:endParaRPr b="0" lang="fr-FR" sz="2000" spc="-1" strike="noStrike">
              <a:solidFill>
                <a:srgbClr val="ffffff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ffffff"/>
                </a:solidFill>
                <a:latin typeface="Calibri"/>
                <a:ea typeface="Noto Sans CJK SC Regular"/>
              </a:rPr>
              <a:t>MTGAP 2.0 / Dvorak </a:t>
            </a:r>
            <a:endParaRPr b="0" lang="fr-FR" sz="18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12" name="TextShape 3"/>
          <p:cNvSpPr txBox="1"/>
          <p:nvPr/>
        </p:nvSpPr>
        <p:spPr>
          <a:xfrm>
            <a:off x="6766560" y="6430680"/>
            <a:ext cx="3832560" cy="427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fld id="{55D9EEA8-579A-4673-8ACA-53BC42EA2156}" type="slidenum">
              <a:rPr b="0" lang="en-US" sz="1800" spc="-1" strike="noStrike">
                <a:latin typeface="Arial"/>
              </a:rPr>
              <a:t>&lt;number&gt;</a:t>
            </a:fld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fr-FR" sz="4400" spc="-1" strike="noStrike">
                <a:solidFill>
                  <a:srgbClr val="ffffff"/>
                </a:solidFill>
                <a:latin typeface="Montserrat"/>
              </a:rPr>
              <a:t>Introduction</a:t>
            </a:r>
            <a:endParaRPr b="0" lang="fr-FR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0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fr-FR" sz="2800" spc="-1" strike="noStrike">
                <a:solidFill>
                  <a:srgbClr val="ffffff"/>
                </a:solidFill>
                <a:latin typeface="Montserrat"/>
              </a:rPr>
              <a:t>Historique des dispositions de machine à écrire</a:t>
            </a:r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fr-FR" sz="2800" spc="-1" strike="noStrike">
                <a:solidFill>
                  <a:srgbClr val="ffffff"/>
                </a:solidFill>
                <a:latin typeface="Montserrat"/>
              </a:rPr>
              <a:t>Qu’est-ce qu’un clavier ergonomique ?</a:t>
            </a:r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2800" spc="-1" strike="noStrike">
                <a:solidFill>
                  <a:srgbClr val="ffffff"/>
                </a:solidFill>
                <a:latin typeface="Montserrat"/>
              </a:rPr>
              <a:t>La disposition des touches</a:t>
            </a:r>
            <a:endParaRPr b="0" lang="fr-FR" sz="2800" spc="-1" strike="noStrike">
              <a:solidFill>
                <a:srgbClr val="ffffff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2800" spc="-1" strike="noStrike">
                <a:solidFill>
                  <a:srgbClr val="ffffff"/>
                </a:solidFill>
                <a:latin typeface="Montserrat"/>
              </a:rPr>
              <a:t>Les caractéristiques physiques du clavier</a:t>
            </a:r>
            <a:endParaRPr b="0" lang="fr-FR" sz="2800" spc="-1" strike="noStrike">
              <a:solidFill>
                <a:srgbClr val="ffffff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fr-FR" sz="2800" spc="-1" strike="noStrike">
                <a:solidFill>
                  <a:srgbClr val="ffffff"/>
                </a:solidFill>
                <a:latin typeface="Montserrat"/>
              </a:rPr>
              <a:t>Quelques Conseils ...</a:t>
            </a:r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131" name="TextShape 3"/>
          <p:cNvSpPr txBox="1"/>
          <p:nvPr/>
        </p:nvSpPr>
        <p:spPr>
          <a:xfrm>
            <a:off x="6858000" y="6430680"/>
            <a:ext cx="3832560" cy="427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fld id="{E2502E8D-1148-4C30-BF1F-A2209E7832A4}" type="slidenum">
              <a:rPr b="0" lang="en-US" sz="1800" spc="-1" strike="noStrike">
                <a:latin typeface="Arial"/>
              </a:rPr>
              <a:t>&lt;number&gt;</a:t>
            </a:fld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fr-FR" sz="4400" spc="-1" strike="noStrike">
                <a:solidFill>
                  <a:srgbClr val="ffffff"/>
                </a:solidFill>
                <a:latin typeface="Montserrat"/>
              </a:rPr>
              <a:t>Retour sur ma migration vers Bépo</a:t>
            </a:r>
            <a:endParaRPr b="0" lang="fr-FR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4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ffffff"/>
                </a:solidFill>
                <a:latin typeface="Montserrat"/>
              </a:rPr>
              <a:t>Plus confortable</a:t>
            </a:r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solidFill>
                  <a:srgbClr val="ffffff"/>
                </a:solidFill>
                <a:latin typeface="Calibri"/>
              </a:rPr>
              <a:t>Vous tapez vraiment à 10 doigts sans regarder le clavier</a:t>
            </a:r>
            <a:endParaRPr b="0" lang="fr-FR" sz="2000" spc="-1" strike="noStrike">
              <a:solidFill>
                <a:srgbClr val="ffffff"/>
              </a:solidFill>
              <a:latin typeface="Calibri"/>
            </a:endParaRPr>
          </a:p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ffffff"/>
                </a:solidFill>
                <a:latin typeface="Montserrat"/>
              </a:rPr>
              <a:t>Un peu plus rapide (10-20%)</a:t>
            </a:r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ffffff"/>
                </a:solidFill>
                <a:latin typeface="Montserrat"/>
              </a:rPr>
              <a:t>Apprentissage long / Perséverer</a:t>
            </a:r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solidFill>
                  <a:srgbClr val="ffffff"/>
                </a:solidFill>
                <a:latin typeface="Calibri"/>
              </a:rPr>
              <a:t>0-2 mois (à la maison + 15 min d’apprentissage)</a:t>
            </a:r>
            <a:endParaRPr b="0" lang="fr-FR" sz="2000" spc="-1" strike="noStrike">
              <a:solidFill>
                <a:srgbClr val="ffffff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solidFill>
                  <a:srgbClr val="ffffff"/>
                </a:solidFill>
                <a:latin typeface="Calibri"/>
              </a:rPr>
              <a:t>2 mois (maison + travail)</a:t>
            </a:r>
            <a:endParaRPr b="0" lang="fr-FR" sz="2000" spc="-1" strike="noStrike">
              <a:solidFill>
                <a:srgbClr val="ffffff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solidFill>
                  <a:srgbClr val="ffffff"/>
                </a:solidFill>
                <a:latin typeface="Calibri"/>
              </a:rPr>
              <a:t>3 mois (vitesse acceptable) / 6 mois (vitesse de croisière)</a:t>
            </a:r>
            <a:endParaRPr b="0" lang="fr-FR" sz="2000" spc="-1" strike="noStrike">
              <a:solidFill>
                <a:srgbClr val="ffffff"/>
              </a:solidFill>
              <a:latin typeface="Calibri"/>
            </a:endParaRPr>
          </a:p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ffffff"/>
                </a:solidFill>
                <a:latin typeface="Montserrat"/>
              </a:rPr>
              <a:t>Pas de problème pour l’anglais / programmation</a:t>
            </a:r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215" name="TextShape 3"/>
          <p:cNvSpPr txBox="1"/>
          <p:nvPr/>
        </p:nvSpPr>
        <p:spPr>
          <a:xfrm>
            <a:off x="6766560" y="6430680"/>
            <a:ext cx="3832560" cy="427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fld id="{4EFBD5FF-A6E4-4ADF-A326-1EEBA4F0D808}" type="slidenum">
              <a:rPr b="0" lang="en-US" sz="1800" spc="-1" strike="noStrike">
                <a:latin typeface="Arial"/>
              </a:rPr>
              <a:t>&lt;number&gt;</a:t>
            </a:fld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fr-FR" sz="4400" spc="-1" strike="noStrike">
                <a:solidFill>
                  <a:srgbClr val="ffffff"/>
                </a:solidFill>
                <a:latin typeface="Montserrat"/>
              </a:rPr>
              <a:t>Machines à écrire Sholes et Glidden</a:t>
            </a:r>
            <a:br/>
            <a:r>
              <a:rPr b="0" lang="fr-FR" sz="4400" spc="-1" strike="noStrike">
                <a:solidFill>
                  <a:srgbClr val="ffffff"/>
                </a:solidFill>
                <a:latin typeface="Montserrat"/>
              </a:rPr>
              <a:t>               1868 → 1874</a:t>
            </a:r>
            <a:endParaRPr b="0" lang="fr-FR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3" name="TextShape 2"/>
          <p:cNvSpPr txBox="1"/>
          <p:nvPr/>
        </p:nvSpPr>
        <p:spPr>
          <a:xfrm>
            <a:off x="274320" y="2103120"/>
            <a:ext cx="11079000" cy="407340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ffffff"/>
                </a:solidFill>
                <a:latin typeface="Montserrat"/>
              </a:rPr>
              <a:t>1868               1870                    1873                      1874</a:t>
            </a:r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ffffff"/>
                </a:solidFill>
                <a:latin typeface="Montserrat"/>
              </a:rPr>
              <a:t>                     </a:t>
            </a:r>
            <a:r>
              <a:rPr b="0" lang="fr-FR" sz="2800" spc="-1" strike="noStrike">
                <a:solidFill>
                  <a:srgbClr val="ffffff"/>
                </a:solidFill>
                <a:latin typeface="Montserrat"/>
              </a:rPr>
              <a:t>De l’aphabétique au Qwerty</a:t>
            </a:r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134" name="TextShape 3"/>
          <p:cNvSpPr txBox="1"/>
          <p:nvPr/>
        </p:nvSpPr>
        <p:spPr>
          <a:xfrm>
            <a:off x="6026400" y="3303720"/>
            <a:ext cx="180720" cy="427320"/>
          </a:xfrm>
          <a:prstGeom prst="rect">
            <a:avLst/>
          </a:prstGeom>
          <a:noFill/>
          <a:ln>
            <a:noFill/>
          </a:ln>
        </p:spPr>
      </p:sp>
      <p:pic>
        <p:nvPicPr>
          <p:cNvPr id="135" name="" descr=""/>
          <p:cNvPicPr/>
          <p:nvPr/>
        </p:nvPicPr>
        <p:blipFill>
          <a:blip r:embed="rId1"/>
          <a:stretch/>
        </p:blipFill>
        <p:spPr>
          <a:xfrm>
            <a:off x="548640" y="2592000"/>
            <a:ext cx="1645920" cy="2345760"/>
          </a:xfrm>
          <a:prstGeom prst="rect">
            <a:avLst/>
          </a:prstGeom>
          <a:ln>
            <a:noFill/>
          </a:ln>
        </p:spPr>
      </p:pic>
      <p:pic>
        <p:nvPicPr>
          <p:cNvPr id="136" name="" descr=""/>
          <p:cNvPicPr/>
          <p:nvPr/>
        </p:nvPicPr>
        <p:blipFill>
          <a:blip r:embed="rId2"/>
          <a:stretch/>
        </p:blipFill>
        <p:spPr>
          <a:xfrm>
            <a:off x="9423720" y="2640240"/>
            <a:ext cx="2017800" cy="2377440"/>
          </a:xfrm>
          <a:prstGeom prst="rect">
            <a:avLst/>
          </a:prstGeom>
          <a:ln>
            <a:noFill/>
          </a:ln>
        </p:spPr>
      </p:pic>
      <p:pic>
        <p:nvPicPr>
          <p:cNvPr id="137" name="" descr=""/>
          <p:cNvPicPr/>
          <p:nvPr/>
        </p:nvPicPr>
        <p:blipFill>
          <a:blip r:embed="rId3"/>
          <a:stretch/>
        </p:blipFill>
        <p:spPr>
          <a:xfrm>
            <a:off x="3017520" y="2834640"/>
            <a:ext cx="1872000" cy="1922400"/>
          </a:xfrm>
          <a:prstGeom prst="rect">
            <a:avLst/>
          </a:prstGeom>
          <a:ln>
            <a:noFill/>
          </a:ln>
        </p:spPr>
      </p:pic>
      <p:pic>
        <p:nvPicPr>
          <p:cNvPr id="138" name="" descr=""/>
          <p:cNvPicPr/>
          <p:nvPr/>
        </p:nvPicPr>
        <p:blipFill>
          <a:blip r:embed="rId4"/>
          <a:stretch/>
        </p:blipFill>
        <p:spPr>
          <a:xfrm>
            <a:off x="5852160" y="2834640"/>
            <a:ext cx="2536920" cy="1920240"/>
          </a:xfrm>
          <a:prstGeom prst="rect">
            <a:avLst/>
          </a:prstGeom>
          <a:ln>
            <a:noFill/>
          </a:ln>
        </p:spPr>
      </p:pic>
      <p:pic>
        <p:nvPicPr>
          <p:cNvPr id="139" name="" descr=""/>
          <p:cNvPicPr/>
          <p:nvPr/>
        </p:nvPicPr>
        <p:blipFill>
          <a:blip r:embed="rId5"/>
          <a:stretch/>
        </p:blipFill>
        <p:spPr>
          <a:xfrm>
            <a:off x="548640" y="5212080"/>
            <a:ext cx="1828800" cy="1139760"/>
          </a:xfrm>
          <a:prstGeom prst="rect">
            <a:avLst/>
          </a:prstGeom>
          <a:ln>
            <a:noFill/>
          </a:ln>
        </p:spPr>
      </p:pic>
      <p:pic>
        <p:nvPicPr>
          <p:cNvPr id="140" name="" descr=""/>
          <p:cNvPicPr/>
          <p:nvPr/>
        </p:nvPicPr>
        <p:blipFill>
          <a:blip r:embed="rId6"/>
          <a:stretch/>
        </p:blipFill>
        <p:spPr>
          <a:xfrm>
            <a:off x="8961120" y="5303520"/>
            <a:ext cx="2494800" cy="918000"/>
          </a:xfrm>
          <a:prstGeom prst="rect">
            <a:avLst/>
          </a:prstGeom>
          <a:ln>
            <a:noFill/>
          </a:ln>
        </p:spPr>
      </p:pic>
      <p:sp>
        <p:nvSpPr>
          <p:cNvPr id="141" name="TextShape 4"/>
          <p:cNvSpPr txBox="1"/>
          <p:nvPr/>
        </p:nvSpPr>
        <p:spPr>
          <a:xfrm>
            <a:off x="6774480" y="6430680"/>
            <a:ext cx="3832560" cy="427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fld id="{F8FFF264-389C-4E28-8B46-318C621509D3}" type="slidenum">
              <a:rPr b="0" lang="en-US" sz="1800" spc="-1" strike="noStrike">
                <a:latin typeface="Arial"/>
              </a:rPr>
              <a:t>&lt;number&gt;</a:t>
            </a:fld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fr-FR" sz="4400" spc="-1" strike="noStrike">
                <a:solidFill>
                  <a:srgbClr val="ffffff"/>
                </a:solidFill>
                <a:latin typeface="Montserrat"/>
              </a:rPr>
              <a:t>Pourquoi le Qwerty ?</a:t>
            </a:r>
            <a:endParaRPr b="0" lang="fr-FR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3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ffffff"/>
                </a:solidFill>
                <a:latin typeface="Montserrat"/>
              </a:rPr>
              <a:t>Pour des raisons mécaniques ? En fait ...  </a:t>
            </a:r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ffffff"/>
                </a:solidFill>
                <a:latin typeface="Montserrat"/>
              </a:rPr>
              <a:t>Tapper lentement ? Premier dactilographe (1880’s)</a:t>
            </a:r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ffffff"/>
                </a:solidFill>
                <a:latin typeface="Montserrat"/>
              </a:rPr>
              <a:t>Ecrire Typewriter avec la rangée du haut ?</a:t>
            </a:r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  <p:pic>
        <p:nvPicPr>
          <p:cNvPr id="144" name="" descr=""/>
          <p:cNvPicPr/>
          <p:nvPr/>
        </p:nvPicPr>
        <p:blipFill>
          <a:blip r:embed="rId1"/>
          <a:stretch/>
        </p:blipFill>
        <p:spPr>
          <a:xfrm>
            <a:off x="1463040" y="3566160"/>
            <a:ext cx="3749040" cy="2643480"/>
          </a:xfrm>
          <a:prstGeom prst="rect">
            <a:avLst/>
          </a:prstGeom>
          <a:ln>
            <a:noFill/>
          </a:ln>
        </p:spPr>
      </p:pic>
      <p:pic>
        <p:nvPicPr>
          <p:cNvPr id="145" name="" descr=""/>
          <p:cNvPicPr/>
          <p:nvPr/>
        </p:nvPicPr>
        <p:blipFill>
          <a:blip r:embed="rId2"/>
          <a:stretch/>
        </p:blipFill>
        <p:spPr>
          <a:xfrm>
            <a:off x="6400800" y="3566160"/>
            <a:ext cx="4663440" cy="2688480"/>
          </a:xfrm>
          <a:prstGeom prst="rect">
            <a:avLst/>
          </a:prstGeom>
          <a:ln>
            <a:noFill/>
          </a:ln>
        </p:spPr>
      </p:pic>
      <p:sp>
        <p:nvSpPr>
          <p:cNvPr id="146" name="TextShape 3"/>
          <p:cNvSpPr txBox="1"/>
          <p:nvPr/>
        </p:nvSpPr>
        <p:spPr>
          <a:xfrm>
            <a:off x="6766560" y="6430680"/>
            <a:ext cx="3832560" cy="427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fld id="{7CB75526-18FA-4D3E-A094-223150EE0B20}" type="slidenum">
              <a:rPr b="0" lang="en-US" sz="1800" spc="-1" strike="noStrike">
                <a:latin typeface="Arial"/>
              </a:rPr>
              <a:t>&lt;number&gt;</a:t>
            </a:fld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fr-FR" sz="4400" spc="-1" strike="noStrike">
                <a:solidFill>
                  <a:srgbClr val="ffffff"/>
                </a:solidFill>
                <a:latin typeface="Montserrat"/>
              </a:rPr>
              <a:t>Pourquoi le Qwerty ? </a:t>
            </a:r>
            <a:endParaRPr b="0" lang="fr-FR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8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ffffff"/>
                </a:solidFill>
                <a:latin typeface="Montserrat"/>
              </a:rPr>
              <a:t>Début 1870  →        Avril 1870</a:t>
            </a:r>
            <a:r>
              <a:rPr b="0" lang="fr-FR" sz="2800" spc="-1" strike="noStrike">
                <a:solidFill>
                  <a:srgbClr val="ffffff"/>
                </a:solidFill>
                <a:latin typeface="Montserrat"/>
              </a:rPr>
              <a:t>	</a:t>
            </a:r>
            <a:r>
              <a:rPr b="0" lang="fr-FR" sz="2800" spc="-1" strike="noStrike">
                <a:solidFill>
                  <a:srgbClr val="ffffff"/>
                </a:solidFill>
                <a:latin typeface="Montserrat"/>
              </a:rPr>
              <a:t>       →     Mars 1873</a:t>
            </a:r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solidFill>
                  <a:srgbClr val="ffffff"/>
                </a:solidFill>
                <a:latin typeface="Calibri"/>
              </a:rPr>
              <a:t>     </a:t>
            </a:r>
            <a:r>
              <a:rPr b="0" lang="fr-FR" sz="2000" spc="-1" strike="noStrike">
                <a:solidFill>
                  <a:srgbClr val="ffffff"/>
                </a:solidFill>
                <a:latin typeface="Calibri"/>
              </a:rPr>
              <a:t>Demande pour avoir des chiffres                         Feedback utilisateur</a:t>
            </a:r>
            <a:endParaRPr b="0" lang="fr-FR" sz="2000" spc="-1" strike="noStrike">
              <a:solidFill>
                <a:srgbClr val="ffffff"/>
              </a:solidFill>
              <a:latin typeface="Calibri"/>
            </a:endParaRPr>
          </a:p>
        </p:txBody>
      </p:sp>
      <p:pic>
        <p:nvPicPr>
          <p:cNvPr id="149" name="" descr=""/>
          <p:cNvPicPr/>
          <p:nvPr/>
        </p:nvPicPr>
        <p:blipFill>
          <a:blip r:embed="rId1"/>
          <a:stretch/>
        </p:blipFill>
        <p:spPr>
          <a:xfrm>
            <a:off x="4023360" y="3566160"/>
            <a:ext cx="3561480" cy="1393560"/>
          </a:xfrm>
          <a:prstGeom prst="rect">
            <a:avLst/>
          </a:prstGeom>
          <a:ln>
            <a:noFill/>
          </a:ln>
        </p:spPr>
      </p:pic>
      <p:pic>
        <p:nvPicPr>
          <p:cNvPr id="150" name="" descr=""/>
          <p:cNvPicPr/>
          <p:nvPr/>
        </p:nvPicPr>
        <p:blipFill>
          <a:blip r:embed="rId2"/>
          <a:stretch/>
        </p:blipFill>
        <p:spPr>
          <a:xfrm>
            <a:off x="731520" y="3383280"/>
            <a:ext cx="2834640" cy="1722600"/>
          </a:xfrm>
          <a:prstGeom prst="rect">
            <a:avLst/>
          </a:prstGeom>
          <a:ln>
            <a:noFill/>
          </a:ln>
        </p:spPr>
      </p:pic>
      <p:pic>
        <p:nvPicPr>
          <p:cNvPr id="151" name="" descr=""/>
          <p:cNvPicPr/>
          <p:nvPr/>
        </p:nvPicPr>
        <p:blipFill>
          <a:blip r:embed="rId3"/>
          <a:stretch/>
        </p:blipFill>
        <p:spPr>
          <a:xfrm>
            <a:off x="7977960" y="3524760"/>
            <a:ext cx="3933360" cy="1447560"/>
          </a:xfrm>
          <a:prstGeom prst="rect">
            <a:avLst/>
          </a:prstGeom>
          <a:ln>
            <a:noFill/>
          </a:ln>
        </p:spPr>
      </p:pic>
      <p:sp>
        <p:nvSpPr>
          <p:cNvPr id="152" name="TextShape 3"/>
          <p:cNvSpPr txBox="1"/>
          <p:nvPr/>
        </p:nvSpPr>
        <p:spPr>
          <a:xfrm>
            <a:off x="6766560" y="6430680"/>
            <a:ext cx="3832560" cy="427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fld id="{F91A9E2A-AD2A-470A-B4ED-30EDAD421F63}" type="slidenum">
              <a:rPr b="0" lang="en-US" sz="1800" spc="-1" strike="noStrike">
                <a:latin typeface="Arial"/>
              </a:rPr>
              <a:t>&lt;number&gt;</a:t>
            </a:fld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fr-FR" sz="4400" spc="-1" strike="noStrike">
                <a:solidFill>
                  <a:srgbClr val="ffffff"/>
                </a:solidFill>
                <a:latin typeface="Montserrat"/>
              </a:rPr>
              <a:t>Pourquoi le Qwerty ?</a:t>
            </a:r>
            <a:endParaRPr b="0" lang="fr-FR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4" name="TextShape 2"/>
          <p:cNvSpPr txBox="1"/>
          <p:nvPr/>
        </p:nvSpPr>
        <p:spPr>
          <a:xfrm>
            <a:off x="838080" y="1005840"/>
            <a:ext cx="10515240" cy="517068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ffffff"/>
                </a:solidFill>
                <a:latin typeface="Montserrat"/>
              </a:rPr>
              <a:t>T lettre la plus courant, à mettre au milieu</a:t>
            </a:r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ffffff"/>
                </a:solidFill>
                <a:latin typeface="Montserrat"/>
              </a:rPr>
              <a:t>Q complétement à droite car peu utilisé</a:t>
            </a:r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ffffff"/>
                </a:solidFill>
                <a:latin typeface="Montserrat"/>
              </a:rPr>
              <a:t>I proche de 8 pour taper les chiffres</a:t>
            </a:r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ffffff"/>
                </a:solidFill>
                <a:latin typeface="Montserrat"/>
              </a:rPr>
              <a:t>S proche de Z E car le morse SE très proche de Z</a:t>
            </a:r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ffffff"/>
                </a:solidFill>
                <a:latin typeface="Montserrat"/>
              </a:rPr>
              <a:t>W semi-voyelle à mettre sur la ligne de haut</a:t>
            </a:r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ffffff"/>
                </a:solidFill>
                <a:latin typeface="Montserrat"/>
              </a:rPr>
              <a:t>R et A ?</a:t>
            </a:r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ffffff"/>
                </a:solidFill>
                <a:latin typeface="Montserrat"/>
              </a:rPr>
              <a:t>                                         → </a:t>
            </a:r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  <p:pic>
        <p:nvPicPr>
          <p:cNvPr id="155" name="" descr=""/>
          <p:cNvPicPr/>
          <p:nvPr/>
        </p:nvPicPr>
        <p:blipFill>
          <a:blip r:embed="rId1"/>
          <a:stretch/>
        </p:blipFill>
        <p:spPr>
          <a:xfrm>
            <a:off x="1284840" y="5007240"/>
            <a:ext cx="3561480" cy="1393560"/>
          </a:xfrm>
          <a:prstGeom prst="rect">
            <a:avLst/>
          </a:prstGeom>
          <a:ln>
            <a:noFill/>
          </a:ln>
        </p:spPr>
      </p:pic>
      <p:pic>
        <p:nvPicPr>
          <p:cNvPr id="156" name="" descr=""/>
          <p:cNvPicPr/>
          <p:nvPr/>
        </p:nvPicPr>
        <p:blipFill>
          <a:blip r:embed="rId2"/>
          <a:stretch/>
        </p:blipFill>
        <p:spPr>
          <a:xfrm>
            <a:off x="7405200" y="4989240"/>
            <a:ext cx="3933360" cy="1447560"/>
          </a:xfrm>
          <a:prstGeom prst="rect">
            <a:avLst/>
          </a:prstGeom>
          <a:ln>
            <a:noFill/>
          </a:ln>
        </p:spPr>
      </p:pic>
      <p:sp>
        <p:nvSpPr>
          <p:cNvPr id="157" name="TextShape 3"/>
          <p:cNvSpPr txBox="1"/>
          <p:nvPr/>
        </p:nvSpPr>
        <p:spPr>
          <a:xfrm>
            <a:off x="6766560" y="6436800"/>
            <a:ext cx="3832560" cy="427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fld id="{DBF67CF9-0298-44E3-931B-24BB2FE1F5F4}" type="slidenum">
              <a:rPr b="0" lang="en-US" sz="1800" spc="-1" strike="noStrike">
                <a:latin typeface="Arial"/>
              </a:rPr>
              <a:t>&lt;number&gt;</a:t>
            </a:fld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fr-FR" sz="4400" spc="-1" strike="noStrike">
                <a:solidFill>
                  <a:srgbClr val="ffffff"/>
                </a:solidFill>
                <a:latin typeface="Montserrat"/>
              </a:rPr>
              <a:t>Qu’est-ce clavier ergonomique ? </a:t>
            </a:r>
            <a:endParaRPr b="0" lang="fr-FR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9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ffffff"/>
                </a:solidFill>
                <a:latin typeface="Montserrat"/>
              </a:rPr>
              <a:t>Disposition de touches ergonomique</a:t>
            </a:r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endParaRPr b="0" lang="fr-FR" sz="2800" spc="-1" strike="noStrike">
              <a:solidFill>
                <a:srgbClr val="ffffff"/>
              </a:solidFill>
              <a:latin typeface="Calibri"/>
            </a:endParaRPr>
          </a:p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ffffff"/>
                </a:solidFill>
                <a:latin typeface="Montserrat"/>
              </a:rPr>
              <a:t>Caractéristiques physiques ergonomiques du clavier</a:t>
            </a:r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160" name="TextShape 3"/>
          <p:cNvSpPr txBox="1"/>
          <p:nvPr/>
        </p:nvSpPr>
        <p:spPr>
          <a:xfrm>
            <a:off x="6766560" y="6430680"/>
            <a:ext cx="3832560" cy="427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fld id="{73C121C2-392B-41C4-A58B-933ED20338DB}" type="slidenum">
              <a:rPr b="0" lang="en-US" sz="1800" spc="-1" strike="noStrike">
                <a:latin typeface="Arial"/>
              </a:rPr>
              <a:t>&lt;number&gt;</a:t>
            </a:fld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fr-FR" sz="4400" spc="-1" strike="noStrike">
                <a:solidFill>
                  <a:srgbClr val="ffffff"/>
                </a:solidFill>
                <a:latin typeface="Montserrat"/>
              </a:rPr>
              <a:t>Dvorak (1936) </a:t>
            </a:r>
            <a:endParaRPr b="0" lang="fr-FR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2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ffffff"/>
                </a:solidFill>
                <a:latin typeface="Montserrat"/>
              </a:rPr>
              <a:t>Avantages</a:t>
            </a:r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solidFill>
                  <a:srgbClr val="ffffff"/>
                </a:solidFill>
                <a:latin typeface="Calibri"/>
              </a:rPr>
              <a:t>Touches les + utilisées sur la homerow ou proches en anglais</a:t>
            </a:r>
            <a:endParaRPr b="0" lang="fr-FR" sz="2000" spc="-1" strike="noStrike">
              <a:solidFill>
                <a:srgbClr val="ffffff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solidFill>
                  <a:srgbClr val="ffffff"/>
                </a:solidFill>
                <a:latin typeface="Calibri"/>
              </a:rPr>
              <a:t>Alternance main gauche / droite (très proche 50 % /50 %)</a:t>
            </a:r>
            <a:endParaRPr b="0" lang="fr-FR" sz="2000" spc="-1" strike="noStrike">
              <a:solidFill>
                <a:srgbClr val="ffffff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solidFill>
                  <a:srgbClr val="ffffff"/>
                </a:solidFill>
                <a:latin typeface="Calibri"/>
              </a:rPr>
              <a:t>Doigts différents pour les doublets / triplets fréquents</a:t>
            </a:r>
            <a:endParaRPr b="0" lang="fr-FR" sz="2000" spc="-1" strike="noStrike">
              <a:solidFill>
                <a:srgbClr val="ffffff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endParaRPr b="0" lang="fr-FR" sz="2000" spc="-1" strike="noStrike">
              <a:solidFill>
                <a:srgbClr val="ffffff"/>
              </a:solidFill>
              <a:latin typeface="Calibri"/>
            </a:endParaRPr>
          </a:p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ffffff"/>
                </a:solidFill>
                <a:latin typeface="Montserrat"/>
              </a:rPr>
              <a:t>Désavantages</a:t>
            </a:r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solidFill>
                  <a:srgbClr val="ffffff"/>
                </a:solidFill>
                <a:latin typeface="Calibri"/>
              </a:rPr>
              <a:t>Disposition complétement différente du Qwerty / Azerty</a:t>
            </a:r>
            <a:endParaRPr b="0" lang="fr-FR" sz="2000" spc="-1" strike="noStrike">
              <a:solidFill>
                <a:srgbClr val="ffffff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solidFill>
                  <a:srgbClr val="ffffff"/>
                </a:solidFill>
                <a:latin typeface="Calibri"/>
              </a:rPr>
              <a:t>Optimisé pour l’anglais</a:t>
            </a:r>
            <a:endParaRPr b="0" lang="fr-FR" sz="2000" spc="-1" strike="noStrike">
              <a:solidFill>
                <a:srgbClr val="ffffff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ffffff"/>
                </a:solidFill>
                <a:latin typeface="Calibri"/>
                <a:ea typeface="Noto Sans CJK SC Regular"/>
              </a:rPr>
              <a:t>Pas si mal pour la programmation </a:t>
            </a:r>
            <a:r>
              <a:rPr b="0" lang="fr-FR" sz="1800" spc="-1" strike="noStrike">
                <a:solidFill>
                  <a:srgbClr val="ffffff"/>
                </a:solidFill>
                <a:latin typeface="Calibri"/>
              </a:rPr>
              <a:t> (Programmer Dvorak)</a:t>
            </a:r>
            <a:endParaRPr b="0" lang="fr-FR" sz="1800" spc="-1" strike="noStrike">
              <a:solidFill>
                <a:srgbClr val="ffffff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ffffff"/>
                </a:solidFill>
                <a:latin typeface="Calibri"/>
              </a:rPr>
              <a:t>Pas du tout adapté aux langues avec accents (français)</a:t>
            </a:r>
            <a:endParaRPr b="0" lang="fr-FR" sz="1800" spc="-1" strike="noStrike">
              <a:solidFill>
                <a:srgbClr val="ffffff"/>
              </a:solidFill>
              <a:latin typeface="Calibri"/>
            </a:endParaRPr>
          </a:p>
        </p:txBody>
      </p:sp>
      <p:pic>
        <p:nvPicPr>
          <p:cNvPr id="163" name="" descr=""/>
          <p:cNvPicPr/>
          <p:nvPr/>
        </p:nvPicPr>
        <p:blipFill>
          <a:blip r:embed="rId1"/>
          <a:stretch/>
        </p:blipFill>
        <p:spPr>
          <a:xfrm>
            <a:off x="8139960" y="4663440"/>
            <a:ext cx="3655800" cy="1714320"/>
          </a:xfrm>
          <a:prstGeom prst="rect">
            <a:avLst/>
          </a:prstGeom>
          <a:ln>
            <a:noFill/>
          </a:ln>
        </p:spPr>
      </p:pic>
      <p:pic>
        <p:nvPicPr>
          <p:cNvPr id="164" name="" descr=""/>
          <p:cNvPicPr/>
          <p:nvPr/>
        </p:nvPicPr>
        <p:blipFill>
          <a:blip r:embed="rId2"/>
          <a:stretch/>
        </p:blipFill>
        <p:spPr>
          <a:xfrm>
            <a:off x="8102160" y="1828800"/>
            <a:ext cx="3689280" cy="1705680"/>
          </a:xfrm>
          <a:prstGeom prst="rect">
            <a:avLst/>
          </a:prstGeom>
          <a:ln>
            <a:noFill/>
          </a:ln>
        </p:spPr>
      </p:pic>
      <p:sp>
        <p:nvSpPr>
          <p:cNvPr id="165" name="TextShape 3"/>
          <p:cNvSpPr txBox="1"/>
          <p:nvPr/>
        </p:nvSpPr>
        <p:spPr>
          <a:xfrm>
            <a:off x="6766560" y="6430680"/>
            <a:ext cx="3832560" cy="427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fld id="{C7688E2B-7596-4C15-8485-D89E2BA9CA82}" type="slidenum">
              <a:rPr b="0" lang="en-US" sz="1800" spc="-1" strike="noStrike">
                <a:latin typeface="Arial"/>
              </a:rPr>
              <a:t>&lt;number&gt;</a:t>
            </a:fld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fr-FR" sz="4400" spc="-1" strike="noStrike">
                <a:solidFill>
                  <a:srgbClr val="ffffff"/>
                </a:solidFill>
                <a:latin typeface="Montserrat"/>
              </a:rPr>
              <a:t>Bépo (2005)</a:t>
            </a:r>
            <a:endParaRPr b="0" lang="fr-FR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7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ffffff"/>
                </a:solidFill>
                <a:latin typeface="Montserrat"/>
              </a:rPr>
              <a:t>Avantages</a:t>
            </a:r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solidFill>
                  <a:srgbClr val="ffffff"/>
                </a:solidFill>
                <a:latin typeface="Calibri"/>
              </a:rPr>
              <a:t>Touches les + utilisées sur la homerow ou proches en français </a:t>
            </a:r>
            <a:endParaRPr b="0" lang="fr-FR" sz="2000" spc="-1" strike="noStrike">
              <a:solidFill>
                <a:srgbClr val="ffffff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solidFill>
                  <a:srgbClr val="ffffff"/>
                </a:solidFill>
                <a:latin typeface="Calibri"/>
                <a:ea typeface="Noto Sans CJK SC Regular"/>
              </a:rPr>
              <a:t>Alternance main gauche / droite </a:t>
            </a:r>
            <a:r>
              <a:rPr b="0" lang="fr-FR" sz="2000" spc="-1" strike="noStrike">
                <a:solidFill>
                  <a:srgbClr val="ffffff"/>
                </a:solidFill>
                <a:latin typeface="Calibri"/>
              </a:rPr>
              <a:t>(très proche 50 % / 50 %)</a:t>
            </a:r>
            <a:endParaRPr b="0" lang="fr-FR" sz="2000" spc="-1" strike="noStrike">
              <a:solidFill>
                <a:srgbClr val="ffffff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solidFill>
                  <a:srgbClr val="ffffff"/>
                </a:solidFill>
                <a:latin typeface="Calibri"/>
              </a:rPr>
              <a:t>Doigts différents pour les doublets / triplets fréquents</a:t>
            </a:r>
            <a:endParaRPr b="0" lang="fr-FR" sz="2000" spc="-1" strike="noStrike">
              <a:solidFill>
                <a:srgbClr val="ffffff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endParaRPr b="0" lang="fr-FR" sz="2000" spc="-1" strike="noStrike">
              <a:solidFill>
                <a:srgbClr val="ffffff"/>
              </a:solidFill>
              <a:latin typeface="Calibri"/>
            </a:endParaRPr>
          </a:p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ffffff"/>
                </a:solidFill>
                <a:latin typeface="Montserrat"/>
              </a:rPr>
              <a:t>Désavantages</a:t>
            </a:r>
            <a:endParaRPr b="0" lang="fr-FR" sz="2800" spc="-1" strike="noStrike">
              <a:solidFill>
                <a:srgbClr val="ffffff"/>
              </a:solidFill>
              <a:latin typeface="Montserrat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solidFill>
                  <a:srgbClr val="ffffff"/>
                </a:solidFill>
                <a:latin typeface="Calibri"/>
              </a:rPr>
              <a:t>Disposition complétement différente à l’Azerty</a:t>
            </a:r>
            <a:endParaRPr b="0" lang="fr-FR" sz="2000" spc="-1" strike="noStrike">
              <a:solidFill>
                <a:srgbClr val="ffffff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solidFill>
                  <a:srgbClr val="ffffff"/>
                </a:solidFill>
                <a:latin typeface="Calibri"/>
              </a:rPr>
              <a:t>Optimisée pour le français</a:t>
            </a:r>
            <a:endParaRPr b="0" lang="fr-FR" sz="2000" spc="-1" strike="noStrike">
              <a:solidFill>
                <a:srgbClr val="ffffff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ffffff"/>
                </a:solidFill>
                <a:latin typeface="Calibri"/>
              </a:rPr>
              <a:t>Pas si mal pour la programmation</a:t>
            </a:r>
            <a:endParaRPr b="0" lang="fr-FR" sz="1800" spc="-1" strike="noStrike">
              <a:solidFill>
                <a:srgbClr val="ffffff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ffffff"/>
                </a:solidFill>
                <a:latin typeface="Calibri"/>
                <a:ea typeface="Noto Sans CJK SC Regular"/>
              </a:rPr>
              <a:t>Pas si mal pour la </a:t>
            </a:r>
            <a:r>
              <a:rPr b="0" lang="fr-FR" sz="1800" spc="-1" strike="noStrike">
                <a:solidFill>
                  <a:srgbClr val="ffffff"/>
                </a:solidFill>
                <a:latin typeface="Calibri"/>
              </a:rPr>
              <a:t>anglais </a:t>
            </a:r>
            <a:endParaRPr b="0" lang="fr-FR" sz="1800" spc="-1" strike="noStrike">
              <a:solidFill>
                <a:srgbClr val="ffffff"/>
              </a:solidFill>
              <a:latin typeface="Calibri"/>
            </a:endParaRPr>
          </a:p>
        </p:txBody>
      </p:sp>
      <p:pic>
        <p:nvPicPr>
          <p:cNvPr id="168" name="" descr=""/>
          <p:cNvPicPr/>
          <p:nvPr/>
        </p:nvPicPr>
        <p:blipFill>
          <a:blip r:embed="rId1"/>
          <a:stretch/>
        </p:blipFill>
        <p:spPr>
          <a:xfrm>
            <a:off x="9144000" y="1578600"/>
            <a:ext cx="2651760" cy="2810520"/>
          </a:xfrm>
          <a:prstGeom prst="rect">
            <a:avLst/>
          </a:prstGeom>
          <a:ln>
            <a:noFill/>
          </a:ln>
        </p:spPr>
      </p:pic>
      <p:pic>
        <p:nvPicPr>
          <p:cNvPr id="169" name="" descr=""/>
          <p:cNvPicPr/>
          <p:nvPr/>
        </p:nvPicPr>
        <p:blipFill>
          <a:blip r:embed="rId2"/>
          <a:stretch/>
        </p:blipFill>
        <p:spPr>
          <a:xfrm>
            <a:off x="7132320" y="4937760"/>
            <a:ext cx="4663440" cy="1440720"/>
          </a:xfrm>
          <a:prstGeom prst="rect">
            <a:avLst/>
          </a:prstGeom>
          <a:ln>
            <a:noFill/>
          </a:ln>
        </p:spPr>
      </p:pic>
      <p:sp>
        <p:nvSpPr>
          <p:cNvPr id="170" name="TextShape 3"/>
          <p:cNvSpPr txBox="1"/>
          <p:nvPr/>
        </p:nvSpPr>
        <p:spPr>
          <a:xfrm>
            <a:off x="6774480" y="6430680"/>
            <a:ext cx="3832560" cy="427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fld id="{49D88355-153B-46CF-804D-021C946A2500}" type="slidenum">
              <a:rPr b="0" lang="en-US" sz="1800" spc="-1" strike="noStrike">
                <a:latin typeface="Arial"/>
              </a:rPr>
              <a:t>&lt;number&gt;</a:t>
            </a:fld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5484</TotalTime>
  <Application>LibreOffice/6.2.3.2$Linux_X86_64 LibreOffice_project/20$Build-2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2019-06-08T17:00:07Z</dcterms:created>
  <dc:creator/>
  <dc:description/>
  <dc:language>en-US</dc:language>
  <cp:lastModifiedBy/>
  <cp:lastPrinted>2019-06-16T19:57:29Z</cp:lastPrinted>
  <dcterms:modified xsi:type="dcterms:W3CDTF">2019-06-16T20:05:01Z</dcterms:modified>
  <cp:revision>73</cp:revision>
  <dc:subject/>
  <dc:title>Présentation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Grand écran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3</vt:i4>
  </property>
</Properties>
</file>